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6" r:id="rId5"/>
    <p:sldMasterId id="2147483727" r:id="rId6"/>
    <p:sldMasterId id="2147483728" r:id="rId7"/>
    <p:sldMasterId id="214748372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y="5143500" cx="9144000"/>
  <p:notesSz cx="6858000" cy="9144000"/>
  <p:embeddedFontLst>
    <p:embeddedFont>
      <p:font typeface="Rubik Medium"/>
      <p:regular r:id="rId61"/>
      <p:bold r:id="rId62"/>
      <p:italic r:id="rId63"/>
      <p:boldItalic r:id="rId64"/>
    </p:embeddedFont>
    <p:embeddedFont>
      <p:font typeface="Rubik Light"/>
      <p:regular r:id="rId65"/>
      <p:bold r:id="rId66"/>
      <p:italic r:id="rId67"/>
      <p:boldItalic r:id="rId68"/>
    </p:embeddedFont>
    <p:embeddedFont>
      <p:font typeface="Lato"/>
      <p:regular r:id="rId69"/>
      <p:bold r:id="rId70"/>
      <p:italic r:id="rId71"/>
      <p:boldItalic r:id="rId72"/>
    </p:embeddedFont>
    <p:embeddedFont>
      <p:font typeface="Rubik"/>
      <p:regular r:id="rId73"/>
      <p:bold r:id="rId74"/>
      <p:italic r:id="rId75"/>
      <p:boldItalic r:id="rId76"/>
    </p:embeddedFont>
    <p:embeddedFont>
      <p:font typeface="Helvetica Neue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4EDCBD0-0292-478E-A247-DDFBA201494D}">
  <a:tblStyle styleId="{C4EDCBD0-0292-478E-A247-DDFBA20149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HelveticaNeue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ubik-regular.fntdata"/><Relationship Id="rId72" Type="http://schemas.openxmlformats.org/officeDocument/2006/relationships/font" Target="fonts/Lato-boldItalic.fntdata"/><Relationship Id="rId31" Type="http://schemas.openxmlformats.org/officeDocument/2006/relationships/slide" Target="slides/slide22.xml"/><Relationship Id="rId75" Type="http://schemas.openxmlformats.org/officeDocument/2006/relationships/font" Target="fonts/Rubik-italic.fntdata"/><Relationship Id="rId30" Type="http://schemas.openxmlformats.org/officeDocument/2006/relationships/slide" Target="slides/slide21.xml"/><Relationship Id="rId74" Type="http://schemas.openxmlformats.org/officeDocument/2006/relationships/font" Target="fonts/Rubik-bold.fntdata"/><Relationship Id="rId33" Type="http://schemas.openxmlformats.org/officeDocument/2006/relationships/slide" Target="slides/slide24.xml"/><Relationship Id="rId77" Type="http://schemas.openxmlformats.org/officeDocument/2006/relationships/font" Target="fonts/HelveticaNeueLight-regular.fntdata"/><Relationship Id="rId32" Type="http://schemas.openxmlformats.org/officeDocument/2006/relationships/slide" Target="slides/slide23.xml"/><Relationship Id="rId76" Type="http://schemas.openxmlformats.org/officeDocument/2006/relationships/font" Target="fonts/Rubik-boldItalic.fntdata"/><Relationship Id="rId35" Type="http://schemas.openxmlformats.org/officeDocument/2006/relationships/slide" Target="slides/slide26.xml"/><Relationship Id="rId79" Type="http://schemas.openxmlformats.org/officeDocument/2006/relationships/font" Target="fonts/HelveticaNeueLight-italic.fntdata"/><Relationship Id="rId34" Type="http://schemas.openxmlformats.org/officeDocument/2006/relationships/slide" Target="slides/slide25.xml"/><Relationship Id="rId78" Type="http://schemas.openxmlformats.org/officeDocument/2006/relationships/font" Target="fonts/HelveticaNeueLight-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ubikMedium-bold.fntdata"/><Relationship Id="rId61" Type="http://schemas.openxmlformats.org/officeDocument/2006/relationships/font" Target="fonts/RubikMedium-regular.fntdata"/><Relationship Id="rId20" Type="http://schemas.openxmlformats.org/officeDocument/2006/relationships/slide" Target="slides/slide11.xml"/><Relationship Id="rId64" Type="http://schemas.openxmlformats.org/officeDocument/2006/relationships/font" Target="fonts/RubikMedium-boldItalic.fntdata"/><Relationship Id="rId63" Type="http://schemas.openxmlformats.org/officeDocument/2006/relationships/font" Target="fonts/RubikMedium-italic.fntdata"/><Relationship Id="rId22" Type="http://schemas.openxmlformats.org/officeDocument/2006/relationships/slide" Target="slides/slide13.xml"/><Relationship Id="rId66" Type="http://schemas.openxmlformats.org/officeDocument/2006/relationships/font" Target="fonts/RubikLight-bold.fntdata"/><Relationship Id="rId21" Type="http://schemas.openxmlformats.org/officeDocument/2006/relationships/slide" Target="slides/slide12.xml"/><Relationship Id="rId65" Type="http://schemas.openxmlformats.org/officeDocument/2006/relationships/font" Target="fonts/RubikLight-regular.fntdata"/><Relationship Id="rId24" Type="http://schemas.openxmlformats.org/officeDocument/2006/relationships/slide" Target="slides/slide15.xml"/><Relationship Id="rId68" Type="http://schemas.openxmlformats.org/officeDocument/2006/relationships/font" Target="fonts/RubikLight-boldItalic.fntdata"/><Relationship Id="rId23" Type="http://schemas.openxmlformats.org/officeDocument/2006/relationships/slide" Target="slides/slide14.xml"/><Relationship Id="rId67" Type="http://schemas.openxmlformats.org/officeDocument/2006/relationships/font" Target="fonts/RubikLight-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Lato-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c331831b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c331831b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c331831b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c331831b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Sigue siendo una abstracción. Recalcar que las flechas que “vuelven” es porque muchas veces ocurre eso: descubrimos que los datos no responden la pregunta que queremos responder, tenemos que analizarlo de otra manera, etc.</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c331831bd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c331831bd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Pregunta abierta a los estudiantes a ver si se les ocurre cuáles son las principales preguntas al definir un problema</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c331831bd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c331831bd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c331831bd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c331831bd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c331831bd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6c331831bd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c331831bd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c331831bd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6c331831bd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6c331831bd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6c331831bd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c331831bd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c331831bd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c331831bd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6c331831bd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6c331831bd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c331831bd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c331831bd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6c331831b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6c331831b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6c331831bd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c331831bd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6c331831bd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c331831bd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c331831bd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c331831bd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6c331831bd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6c331831bd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6c331831b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6c331831b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6c331831bd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6c331831bd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c331831bd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c331831bd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6c34da5270_0_5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6c34da5270_0_5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6c331831bd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6c331831bd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c331831bd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c331831bd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Medium"/>
                <a:ea typeface="Rubik Medium"/>
                <a:cs typeface="Rubik Medium"/>
                <a:sym typeface="Rubik Medium"/>
              </a:rPr>
              <a:t>Agenda propuesta, pero ver diapositiva siguiente.</a:t>
            </a:r>
            <a:endParaRPr sz="1800">
              <a:latin typeface="Rubik Medium"/>
              <a:ea typeface="Rubik Medium"/>
              <a:cs typeface="Rubik Medium"/>
              <a:sym typeface="Rubik Medium"/>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(20 mins)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200">
                <a:latin typeface="Rubik"/>
                <a:ea typeface="Rubik"/>
                <a:cs typeface="Rubik"/>
                <a:sym typeface="Rubik"/>
              </a:rPr>
              <a:t>Dudas Comunitarias Entrega 04 </a:t>
            </a:r>
            <a:r>
              <a:rPr lang="es" sz="1400">
                <a:latin typeface="Rubik"/>
                <a:ea typeface="Rubik"/>
                <a:cs typeface="Rubik"/>
                <a:sym typeface="Rubik"/>
              </a:rPr>
              <a:t> </a:t>
            </a:r>
            <a:r>
              <a:rPr b="1" lang="es" sz="1400">
                <a:solidFill>
                  <a:srgbClr val="E1446D"/>
                </a:solidFill>
                <a:latin typeface="Rubik"/>
                <a:ea typeface="Rubik"/>
                <a:cs typeface="Rubik"/>
                <a:sym typeface="Rubik"/>
              </a:rPr>
              <a:t>(70 mins)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200">
                <a:latin typeface="Rubik"/>
                <a:ea typeface="Rubik"/>
                <a:cs typeface="Rubik"/>
                <a:sym typeface="Rubik"/>
              </a:rPr>
              <a:t>Flujo DS + ML</a:t>
            </a:r>
            <a:r>
              <a:rPr lang="es" sz="1400">
                <a:latin typeface="Rubik"/>
                <a:ea typeface="Rubik"/>
                <a:cs typeface="Rubik"/>
                <a:sym typeface="Rubik"/>
              </a:rPr>
              <a:t>  </a:t>
            </a:r>
            <a:r>
              <a:rPr b="1" lang="es" sz="1400">
                <a:solidFill>
                  <a:srgbClr val="E1446D"/>
                </a:solidFill>
                <a:latin typeface="Rubik"/>
                <a:ea typeface="Rubik"/>
                <a:cs typeface="Rubik"/>
                <a:sym typeface="Rubik"/>
              </a:rPr>
              <a:t>(60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c331831bd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c331831bd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6c331831bd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6c331831bd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6c331831bd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6c331831bd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c331831bd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6c331831bd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6c331831bd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6c331831bd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6c331831bd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c331831bd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Mencionamos regularización, si bien todavía no lo vimos.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6c331831bd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6c331831bd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6c34da5270_0_5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6c34da5270_0_5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6c34da5270_0_5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6c34da5270_0_5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6c331831bd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c331831bd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c331831bd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c331831bd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6c331831bd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6c331831bd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6c331831bd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6c331831bd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6c331831bd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6c331831bd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6c331831bd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6c331831bd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6c331831bd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6c331831bd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6c331831bd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6c331831bd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6c331831bd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6c331831bd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c331831bd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6c331831bd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6c331831bd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c331831bd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6c331831bd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6c331831bd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c331831b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c331831b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6c331831bd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6c331831bd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latin typeface="Rubik"/>
              <a:ea typeface="Rubik"/>
              <a:cs typeface="Rubik"/>
              <a:sym typeface="Rubi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6c331831bd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6c331831bd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c331831bd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c331831bd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Presentar que vamos a hablar de la Entrega 3 y pasar a la siguiente slide donde detallamos la actividad a realizar</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c331831bd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c331831bd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Mentores y tutores: esperen a que se contesten los estudiantes a las dudas que tengan. Ustedes pueden intervenir cuando crean necesario y sugerimos que se logueen en la plataforma y muestren dónde pueden encontrar cada recurso. </a:t>
            </a:r>
            <a:endParaRPr sz="1400">
              <a:latin typeface="Rubik"/>
              <a:ea typeface="Rubik"/>
              <a:cs typeface="Rubik"/>
              <a:sym typeface="Rubik"/>
            </a:endParaRPr>
          </a:p>
          <a:p>
            <a:pPr indent="0" lvl="0" marL="0" rtl="0" algn="l">
              <a:lnSpc>
                <a:spcPct val="115000"/>
              </a:lnSpc>
              <a:spcBef>
                <a:spcPts val="0"/>
              </a:spcBef>
              <a:spcAft>
                <a:spcPts val="0"/>
              </a:spcAft>
              <a:buNone/>
            </a:pPr>
            <a:r>
              <a:t/>
            </a:r>
            <a:endParaRPr sz="1400">
              <a:latin typeface="Rubik"/>
              <a:ea typeface="Rubik"/>
              <a:cs typeface="Rubik"/>
              <a:sym typeface="Rubik"/>
            </a:endParaRPr>
          </a:p>
          <a:p>
            <a:pPr indent="0" lvl="0" marL="0" rtl="0" algn="l">
              <a:lnSpc>
                <a:spcPct val="115000"/>
              </a:lnSpc>
              <a:spcBef>
                <a:spcPts val="0"/>
              </a:spcBef>
              <a:spcAft>
                <a:spcPts val="0"/>
              </a:spcAft>
              <a:buNone/>
            </a:pPr>
            <a:r>
              <a:rPr lang="es" sz="1400">
                <a:latin typeface="Rubik"/>
                <a:ea typeface="Rubik"/>
                <a:cs typeface="Rubik"/>
                <a:sym typeface="Rubik"/>
              </a:rPr>
              <a:t>Objetivo: que los/as estudiantes empiecen a reconocer las dudas sobre el proyecto y que compartan entre todos/as las dudas como clase.</a:t>
            </a:r>
            <a:endParaRPr sz="1400">
              <a:latin typeface="Rubik"/>
              <a:ea typeface="Rubik"/>
              <a:cs typeface="Rubik"/>
              <a:sym typeface="Rubik"/>
            </a:endParaRPr>
          </a:p>
          <a:p>
            <a:pPr indent="0" lvl="0" marL="0" rtl="0" algn="l">
              <a:lnSpc>
                <a:spcPct val="115000"/>
              </a:lnSpc>
              <a:spcBef>
                <a:spcPts val="0"/>
              </a:spcBef>
              <a:spcAft>
                <a:spcPts val="0"/>
              </a:spcAft>
              <a:buNone/>
            </a:pPr>
            <a:r>
              <a:rPr b="1" lang="es" sz="1400">
                <a:latin typeface="Rubik"/>
                <a:ea typeface="Rubik"/>
                <a:cs typeface="Rubik"/>
                <a:sym typeface="Rubik"/>
              </a:rPr>
              <a:t>Como mentores/as y tutores/as, pueden cambiar la actividad que proponemos siempre y cuando respete el objetivo y el tiempo pautado </a:t>
            </a:r>
            <a:r>
              <a:rPr b="1" lang="es" sz="1400">
                <a:solidFill>
                  <a:srgbClr val="E1446D"/>
                </a:solidFill>
                <a:latin typeface="Rubik"/>
                <a:ea typeface="Rubik"/>
                <a:cs typeface="Rubik"/>
                <a:sym typeface="Rubik"/>
              </a:rPr>
              <a:t>(máximo 40 minutos).</a:t>
            </a:r>
            <a:r>
              <a:rPr b="1" lang="es" sz="1400">
                <a:latin typeface="Rubik"/>
                <a:ea typeface="Rubik"/>
                <a:cs typeface="Rubik"/>
                <a:sym typeface="Rubik"/>
              </a:rPr>
              <a:t> </a:t>
            </a:r>
            <a:endParaRPr b="1" sz="1400">
              <a:latin typeface="Rubik"/>
              <a:ea typeface="Rubik"/>
              <a:cs typeface="Rubik"/>
              <a:sym typeface="Rubik"/>
            </a:endParaRPr>
          </a:p>
          <a:p>
            <a:pPr indent="0" lvl="0" marL="0" rtl="0" algn="l">
              <a:lnSpc>
                <a:spcPct val="115000"/>
              </a:lnSpc>
              <a:spcBef>
                <a:spcPts val="0"/>
              </a:spcBef>
              <a:spcAft>
                <a:spcPts val="0"/>
              </a:spcAft>
              <a:buNone/>
            </a:pPr>
            <a:r>
              <a:t/>
            </a:r>
            <a:endParaRPr sz="1800">
              <a:latin typeface="Rubik Medium"/>
              <a:ea typeface="Rubik Medium"/>
              <a:cs typeface="Rubik Medium"/>
              <a:sym typeface="Rubik Medium"/>
            </a:endParaRPr>
          </a:p>
          <a:p>
            <a:pPr indent="-304800" lvl="0" marL="457200" rtl="0" algn="l">
              <a:lnSpc>
                <a:spcPct val="115000"/>
              </a:lnSpc>
              <a:spcBef>
                <a:spcPts val="0"/>
              </a:spcBef>
              <a:spcAft>
                <a:spcPts val="0"/>
              </a:spcAft>
              <a:buSzPts val="1200"/>
              <a:buFont typeface="Rubik"/>
              <a:buAutoNum type="arabicParenR"/>
            </a:pPr>
            <a:r>
              <a:rPr b="1" lang="es" sz="1200">
                <a:latin typeface="Rubik"/>
                <a:ea typeface="Rubik"/>
                <a:cs typeface="Rubik"/>
                <a:sym typeface="Rubik"/>
              </a:rPr>
              <a:t>¿CÓMO SIENTEN QUE VIENEN? (aprox. 5 mins para explicar)</a:t>
            </a:r>
            <a:endParaRPr b="1" sz="1200">
              <a:latin typeface="Rubik"/>
              <a:ea typeface="Rubik"/>
              <a:cs typeface="Rubik"/>
              <a:sym typeface="Rubik"/>
            </a:endParaRPr>
          </a:p>
          <a:p>
            <a:pPr indent="-298450" lvl="1" marL="914400" rtl="0" algn="l">
              <a:lnSpc>
                <a:spcPct val="115000"/>
              </a:lnSpc>
              <a:spcBef>
                <a:spcPts val="0"/>
              </a:spcBef>
              <a:spcAft>
                <a:spcPts val="0"/>
              </a:spcAft>
              <a:buSzPts val="1100"/>
              <a:buFont typeface="Rubik"/>
              <a:buAutoNum type="alphaLcParenR"/>
            </a:pPr>
            <a:r>
              <a:rPr lang="es">
                <a:latin typeface="Rubik"/>
                <a:ea typeface="Rubik"/>
                <a:cs typeface="Rubik"/>
                <a:sym typeface="Rubik"/>
              </a:rPr>
              <a:t>El objetivo de la actividad que vamos a realizar es que pongamos sobre la mesa las dudas que tienen sobre el proyecto y que compartan entre todos/as las dudas como clase.</a:t>
            </a:r>
            <a:endParaRPr>
              <a:latin typeface="Rubik"/>
              <a:ea typeface="Rubik"/>
              <a:cs typeface="Rubik"/>
              <a:sym typeface="Rubik"/>
            </a:endParaRPr>
          </a:p>
          <a:p>
            <a:pPr indent="-298450" lvl="1" marL="914400" rtl="0" algn="l">
              <a:lnSpc>
                <a:spcPct val="115000"/>
              </a:lnSpc>
              <a:spcBef>
                <a:spcPts val="0"/>
              </a:spcBef>
              <a:spcAft>
                <a:spcPts val="0"/>
              </a:spcAft>
              <a:buClr>
                <a:srgbClr val="E1446D"/>
              </a:buClr>
              <a:buSzPts val="1100"/>
              <a:buFont typeface="Rubik"/>
              <a:buAutoNum type="alphaLcParenR"/>
            </a:pPr>
            <a:r>
              <a:rPr b="1" lang="es">
                <a:solidFill>
                  <a:srgbClr val="E1446D"/>
                </a:solidFill>
                <a:latin typeface="Rubik"/>
                <a:ea typeface="Rubik"/>
                <a:cs typeface="Rubik"/>
                <a:sym typeface="Rubik"/>
              </a:rPr>
              <a:t>TIP: evaluar si sirve que en ese momento todos/as abran la guía del proyecto y lo que hayan hecho hasta ahora de su proyecto.</a:t>
            </a:r>
            <a:endParaRPr>
              <a:latin typeface="Rubik"/>
              <a:ea typeface="Rubik"/>
              <a:cs typeface="Rubik"/>
              <a:sym typeface="Rubik"/>
            </a:endParaRPr>
          </a:p>
          <a:p>
            <a:pPr indent="-298450" lvl="0" marL="457200" rtl="0" algn="l">
              <a:lnSpc>
                <a:spcPct val="115000"/>
              </a:lnSpc>
              <a:spcBef>
                <a:spcPts val="0"/>
              </a:spcBef>
              <a:spcAft>
                <a:spcPts val="0"/>
              </a:spcAft>
              <a:buSzPts val="1100"/>
              <a:buFont typeface="Rubik"/>
              <a:buAutoNum type="arabicParenR"/>
            </a:pPr>
            <a:r>
              <a:rPr b="1" lang="es" sz="1200">
                <a:latin typeface="Rubik"/>
                <a:ea typeface="Rubik"/>
                <a:cs typeface="Rubik"/>
                <a:sym typeface="Rubik"/>
              </a:rPr>
              <a:t>MIS DUDAS LAS CONTESTAN OTROS/AS ESTUDIANTES (aprox. 30 minutos)</a:t>
            </a:r>
            <a:endParaRPr>
              <a:latin typeface="Rubik"/>
              <a:ea typeface="Rubik"/>
              <a:cs typeface="Rubik"/>
              <a:sym typeface="Rubik"/>
            </a:endParaRPr>
          </a:p>
          <a:p>
            <a:pPr indent="-298450" lvl="1" marL="914400" rtl="0" algn="l">
              <a:lnSpc>
                <a:spcPct val="115000"/>
              </a:lnSpc>
              <a:spcBef>
                <a:spcPts val="0"/>
              </a:spcBef>
              <a:spcAft>
                <a:spcPts val="0"/>
              </a:spcAft>
              <a:buSzPts val="1100"/>
              <a:buFont typeface="Rubik"/>
              <a:buAutoNum type="alphaLcParenR"/>
            </a:pPr>
            <a:r>
              <a:rPr lang="es">
                <a:latin typeface="Rubik"/>
                <a:ea typeface="Rubik"/>
                <a:cs typeface="Rubik"/>
                <a:sym typeface="Rubik"/>
              </a:rPr>
              <a:t>Tienen 5 minutos para escribir todas las dudas que tienen</a:t>
            </a:r>
            <a:endParaRPr>
              <a:latin typeface="Rubik"/>
              <a:ea typeface="Rubik"/>
              <a:cs typeface="Rubik"/>
              <a:sym typeface="Rubik"/>
            </a:endParaRPr>
          </a:p>
          <a:p>
            <a:pPr indent="-298450" lvl="1" marL="914400" rtl="0" algn="l">
              <a:lnSpc>
                <a:spcPct val="115000"/>
              </a:lnSpc>
              <a:spcBef>
                <a:spcPts val="0"/>
              </a:spcBef>
              <a:spcAft>
                <a:spcPts val="0"/>
              </a:spcAft>
              <a:buSzPts val="1100"/>
              <a:buFont typeface="Rubik"/>
              <a:buAutoNum type="alphaLcParenR"/>
            </a:pPr>
            <a:r>
              <a:rPr b="1" lang="es">
                <a:solidFill>
                  <a:srgbClr val="E1446D"/>
                </a:solidFill>
                <a:latin typeface="Rubik"/>
                <a:ea typeface="Rubik"/>
                <a:cs typeface="Rubik"/>
                <a:sym typeface="Rubik"/>
              </a:rPr>
              <a:t>TIP: es importante que presten atención a las dudas de otros/as, ya que pueden ser dudas de ustedes también + EN LA MEDIDA DE LO POSIBLE, QUE TODOS/AS HABLEN (YA SEA HACIENDO UNA PREGUNTA O CONTESTANDO). </a:t>
            </a:r>
            <a:r>
              <a:rPr lang="es">
                <a:latin typeface="Rubik"/>
                <a:ea typeface="Rubik"/>
                <a:cs typeface="Rubik"/>
                <a:sym typeface="Rubik"/>
              </a:rPr>
              <a:t>Ahora vamos de a uno/a y deben decir la duda que tiene en voz alta. Otro/a estudiante será el/la encargado/a de responder. Los/as mentores/as podrán ampliar información de ser necesario, PERO DEBEN DEJAR CONTESTAR A OTROS/AS ESTUDIANTES PRIMERO.</a:t>
            </a:r>
            <a:endParaRPr>
              <a:latin typeface="Rubik"/>
              <a:ea typeface="Rubik"/>
              <a:cs typeface="Rubik"/>
              <a:sym typeface="Rubik"/>
            </a:endParaRPr>
          </a:p>
          <a:p>
            <a:pPr indent="-298450" lvl="0" marL="457200" rtl="0" algn="l">
              <a:lnSpc>
                <a:spcPct val="115000"/>
              </a:lnSpc>
              <a:spcBef>
                <a:spcPts val="0"/>
              </a:spcBef>
              <a:spcAft>
                <a:spcPts val="0"/>
              </a:spcAft>
              <a:buSzPts val="1100"/>
              <a:buFont typeface="Rubik"/>
              <a:buAutoNum type="arabicParenR"/>
            </a:pPr>
            <a:r>
              <a:rPr b="1" lang="es" sz="1200">
                <a:latin typeface="Rubik"/>
                <a:ea typeface="Rubik"/>
                <a:cs typeface="Rubik"/>
                <a:sym typeface="Rubik"/>
              </a:rPr>
              <a:t>BAJADA / REFLEXIÓN (aprox. 5 minutos)</a:t>
            </a:r>
            <a:endParaRPr>
              <a:latin typeface="Rubik"/>
              <a:ea typeface="Rubik"/>
              <a:cs typeface="Rubik"/>
              <a:sym typeface="Rubik"/>
            </a:endParaRPr>
          </a:p>
          <a:p>
            <a:pPr indent="-298450" lvl="1" marL="914400" rtl="0" algn="l">
              <a:lnSpc>
                <a:spcPct val="115000"/>
              </a:lnSpc>
              <a:spcBef>
                <a:spcPts val="0"/>
              </a:spcBef>
              <a:spcAft>
                <a:spcPts val="0"/>
              </a:spcAft>
              <a:buSzPts val="1100"/>
              <a:buFont typeface="Rubik"/>
              <a:buAutoNum type="alphaLcParenR"/>
            </a:pPr>
            <a:r>
              <a:rPr lang="es">
                <a:latin typeface="Rubik"/>
                <a:ea typeface="Rubik"/>
                <a:cs typeface="Rubik"/>
                <a:sym typeface="Rubik"/>
              </a:rPr>
              <a:t>Preguntar: </a:t>
            </a:r>
            <a:endParaRPr>
              <a:latin typeface="Rubik"/>
              <a:ea typeface="Rubik"/>
              <a:cs typeface="Rubik"/>
              <a:sym typeface="Rubik"/>
            </a:endParaRPr>
          </a:p>
          <a:p>
            <a:pPr indent="-298450" lvl="2" marL="1371600" rtl="0" algn="l">
              <a:lnSpc>
                <a:spcPct val="115000"/>
              </a:lnSpc>
              <a:spcBef>
                <a:spcPts val="0"/>
              </a:spcBef>
              <a:spcAft>
                <a:spcPts val="0"/>
              </a:spcAft>
              <a:buSzPts val="1100"/>
              <a:buFont typeface="Rubik"/>
              <a:buAutoNum type="romanLcParenR"/>
            </a:pPr>
            <a:r>
              <a:rPr lang="es">
                <a:latin typeface="Rubik"/>
                <a:ea typeface="Rubik"/>
                <a:cs typeface="Rubik"/>
                <a:sym typeface="Rubik"/>
              </a:rPr>
              <a:t>Resolvieron las dudas que tenían? </a:t>
            </a:r>
            <a:endParaRPr>
              <a:latin typeface="Rubik"/>
              <a:ea typeface="Rubik"/>
              <a:cs typeface="Rubik"/>
              <a:sym typeface="Rubik"/>
            </a:endParaRPr>
          </a:p>
          <a:p>
            <a:pPr indent="-298450" lvl="2" marL="1371600" rtl="0" algn="l">
              <a:lnSpc>
                <a:spcPct val="115000"/>
              </a:lnSpc>
              <a:spcBef>
                <a:spcPts val="0"/>
              </a:spcBef>
              <a:spcAft>
                <a:spcPts val="0"/>
              </a:spcAft>
              <a:buSzPts val="1100"/>
              <a:buFont typeface="Rubik"/>
              <a:buAutoNum type="romanLcParenR"/>
            </a:pPr>
            <a:r>
              <a:rPr lang="es">
                <a:latin typeface="Rubik"/>
                <a:ea typeface="Rubik"/>
                <a:cs typeface="Rubik"/>
                <a:sym typeface="Rubik"/>
              </a:rPr>
              <a:t>¿Aparecieron nuevas?</a:t>
            </a:r>
            <a:endParaRPr>
              <a:latin typeface="Rubik"/>
              <a:ea typeface="Rubik"/>
              <a:cs typeface="Rubik"/>
              <a:sym typeface="Rubik"/>
            </a:endParaRPr>
          </a:p>
          <a:p>
            <a:pPr indent="-298450" lvl="1" marL="914400" rtl="0" algn="l">
              <a:lnSpc>
                <a:spcPct val="115000"/>
              </a:lnSpc>
              <a:spcBef>
                <a:spcPts val="0"/>
              </a:spcBef>
              <a:spcAft>
                <a:spcPts val="0"/>
              </a:spcAft>
              <a:buSzPts val="1100"/>
              <a:buFont typeface="Rubik"/>
              <a:buAutoNum type="alphaLcParenR"/>
            </a:pPr>
            <a:r>
              <a:rPr lang="es">
                <a:latin typeface="Rubik"/>
                <a:ea typeface="Rubik"/>
                <a:cs typeface="Rubik"/>
                <a:sym typeface="Rubik"/>
              </a:rPr>
              <a:t>Reflexión: </a:t>
            </a:r>
            <a:endParaRPr>
              <a:latin typeface="Rubik"/>
              <a:ea typeface="Rubik"/>
              <a:cs typeface="Rubik"/>
              <a:sym typeface="Rubik"/>
            </a:endParaRPr>
          </a:p>
          <a:p>
            <a:pPr indent="-298450" lvl="2" marL="1371600" rtl="0" algn="l">
              <a:lnSpc>
                <a:spcPct val="115000"/>
              </a:lnSpc>
              <a:spcBef>
                <a:spcPts val="0"/>
              </a:spcBef>
              <a:spcAft>
                <a:spcPts val="0"/>
              </a:spcAft>
              <a:buSzPts val="1100"/>
              <a:buFont typeface="Rubik"/>
              <a:buAutoNum type="romanLcParenR"/>
            </a:pPr>
            <a:r>
              <a:rPr lang="es">
                <a:latin typeface="Rubik"/>
                <a:ea typeface="Rubik"/>
                <a:cs typeface="Rubik"/>
                <a:sym typeface="Rubik"/>
              </a:rPr>
              <a:t>poder entender mis propias dudas y comunicarlas abiertamente me ayuda a conocer mis puntos ciegos, pero también aquellas cosas en las que todavía no me puse a trabajar de lleno. Pero también puede ayudar a otro/a a ver preguntas o dudas que no se le habían ocurrido. </a:t>
            </a:r>
            <a:endParaRPr>
              <a:latin typeface="Rubik"/>
              <a:ea typeface="Rubik"/>
              <a:cs typeface="Rubik"/>
              <a:sym typeface="Rubik"/>
            </a:endParaRPr>
          </a:p>
          <a:p>
            <a:pPr indent="-298450" lvl="2" marL="1371600" rtl="0" algn="l">
              <a:lnSpc>
                <a:spcPct val="115000"/>
              </a:lnSpc>
              <a:spcBef>
                <a:spcPts val="0"/>
              </a:spcBef>
              <a:spcAft>
                <a:spcPts val="0"/>
              </a:spcAft>
              <a:buSzPts val="1100"/>
              <a:buFont typeface="Rubik"/>
              <a:buAutoNum type="romanLcParenR"/>
            </a:pPr>
            <a:r>
              <a:rPr lang="es">
                <a:latin typeface="Rubik"/>
                <a:ea typeface="Rubik"/>
                <a:cs typeface="Rubik"/>
                <a:sym typeface="Rubik"/>
              </a:rPr>
              <a:t>Explicar a otro/a complementa el aprendizaje, ya que pone a prueba lo que yo mismo sé y mi capacidad para transmitirlo al equipo </a:t>
            </a:r>
            <a:r>
              <a:rPr b="1" lang="es">
                <a:latin typeface="Rubik"/>
                <a:ea typeface="Rubik"/>
                <a:cs typeface="Rubik"/>
                <a:sym typeface="Rubik"/>
              </a:rPr>
              <a:t>(en la industria y en el trabajo de un data scientist, esto es vital!!!).</a:t>
            </a:r>
            <a:endParaRPr b="1">
              <a:latin typeface="Rubik"/>
              <a:ea typeface="Rubik"/>
              <a:cs typeface="Rubik"/>
              <a:sym typeface="Rubik"/>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solidFill>
                  <a:srgbClr val="009BDE"/>
                </a:solidFill>
                <a:latin typeface="Rubik"/>
                <a:ea typeface="Rubik"/>
                <a:cs typeface="Rubik"/>
                <a:sym typeface="Rubik"/>
              </a:rPr>
              <a:t>Como equipo docente evaluar:</a:t>
            </a:r>
            <a:r>
              <a:rPr lang="es">
                <a:latin typeface="Rubik"/>
                <a:ea typeface="Rubik"/>
                <a:cs typeface="Rubik"/>
                <a:sym typeface="Rubik"/>
              </a:rPr>
              <a:t> ¿Pudimos evacuar todas las dudas? ¿hay algún concepto que debamos reforzar la semana que viene?</a:t>
            </a:r>
            <a:endParaRPr>
              <a:latin typeface="Rubik"/>
              <a:ea typeface="Rubik"/>
              <a:cs typeface="Rubik"/>
              <a:sym typeface="Rubik"/>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c331831bd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c331831bd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c331831bd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c331831bd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gi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9pPr>
          </a:lstStyle>
          <a:p/>
        </p:txBody>
      </p:sp>
      <p:sp>
        <p:nvSpPr>
          <p:cNvPr id="57" name="Google Shape;57;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58" name="Google Shape;5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5500FF"/>
        </a:solid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1pPr>
            <a:lvl2pPr lvl="1"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9pPr>
          </a:lstStyle>
          <a:p/>
        </p:txBody>
      </p:sp>
      <p:sp>
        <p:nvSpPr>
          <p:cNvPr id="64" name="Google Shape;6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3F3F3"/>
        </a:solid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67" name="Google Shape;67;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68" name="Google Shape;6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9" name="Google Shape;69;p1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rgbClr val="F3F3F3"/>
        </a:solid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72" name="Google Shape;72;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73" name="Google Shape;73;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4" name="Google Shape;7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75" name="Google Shape;75;p17"/>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F3F3F3"/>
        </a:solid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8" name="Google Shape;78;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79" name="Google Shape;79;p18"/>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rgbClr val="F3F3F3"/>
        </a:solidFill>
      </p:bgPr>
    </p:bg>
    <p:spTree>
      <p:nvGrpSpPr>
        <p:cNvPr id="80" name="Shape 80"/>
        <p:cNvGrpSpPr/>
        <p:nvPr/>
      </p:nvGrpSpPr>
      <p:grpSpPr>
        <a:xfrm>
          <a:off x="0" y="0"/>
          <a:ext cx="0" cy="0"/>
          <a:chOff x="0" y="0"/>
          <a:chExt cx="0" cy="0"/>
        </a:xfrm>
      </p:grpSpPr>
      <p:sp>
        <p:nvSpPr>
          <p:cNvPr id="81" name="Google Shape;81;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9pPr>
          </a:lstStyle>
          <a:p/>
        </p:txBody>
      </p:sp>
      <p:sp>
        <p:nvSpPr>
          <p:cNvPr id="82" name="Google Shape;82;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83" name="Google Shape;83;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84" name="Google Shape;84;p19"/>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3F3F3"/>
        </a:solidFill>
      </p:bgPr>
    </p:bg>
    <p:spTree>
      <p:nvGrpSpPr>
        <p:cNvPr id="85" name="Shape 85"/>
        <p:cNvGrpSpPr/>
        <p:nvPr/>
      </p:nvGrpSpPr>
      <p:grpSpPr>
        <a:xfrm>
          <a:off x="0" y="0"/>
          <a:ext cx="0" cy="0"/>
          <a:chOff x="0" y="0"/>
          <a:chExt cx="0" cy="0"/>
        </a:xfrm>
      </p:grpSpPr>
      <p:grpSp>
        <p:nvGrpSpPr>
          <p:cNvPr id="86" name="Google Shape;86;p20"/>
          <p:cNvGrpSpPr/>
          <p:nvPr/>
        </p:nvGrpSpPr>
        <p:grpSpPr>
          <a:xfrm>
            <a:off x="830392" y="4169130"/>
            <a:ext cx="745763" cy="45826"/>
            <a:chOff x="4580561" y="2589004"/>
            <a:chExt cx="1064464" cy="25200"/>
          </a:xfrm>
        </p:grpSpPr>
        <p:sp>
          <p:nvSpPr>
            <p:cNvPr id="87" name="Google Shape;87;p20"/>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Rubik Medium"/>
              <a:buNone/>
              <a:defRPr b="0" sz="3600">
                <a:latin typeface="Rubik Medium"/>
                <a:ea typeface="Rubik Medium"/>
                <a:cs typeface="Rubik Medium"/>
                <a:sym typeface="Rubik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Light">
  <p:cSld name="SECTION_TITLE_AND_DESCRIPTION">
    <p:bg>
      <p:bgPr>
        <a:solidFill>
          <a:srgbClr val="FFFFFF"/>
        </a:solidFill>
      </p:bgPr>
    </p:bg>
    <p:spTree>
      <p:nvGrpSpPr>
        <p:cNvPr id="91" name="Shape 91"/>
        <p:cNvGrpSpPr/>
        <p:nvPr/>
      </p:nvGrpSpPr>
      <p:grpSpPr>
        <a:xfrm>
          <a:off x="0" y="0"/>
          <a:ext cx="0" cy="0"/>
          <a:chOff x="0" y="0"/>
          <a:chExt cx="0" cy="0"/>
        </a:xfrm>
      </p:grpSpPr>
      <p:sp>
        <p:nvSpPr>
          <p:cNvPr id="92" name="Google Shape;92;p21"/>
          <p:cNvSpPr/>
          <p:nvPr/>
        </p:nvSpPr>
        <p:spPr>
          <a:xfrm>
            <a:off x="0" y="0"/>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94" name="Google Shape;9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95" name="Google Shape;9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96" name="Google Shape;9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97" name="Google Shape;97;p2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_1">
    <p:bg>
      <p:bgPr>
        <a:solidFill>
          <a:srgbClr val="FFFFFF"/>
        </a:solidFill>
      </p:bgPr>
    </p:bg>
    <p:spTree>
      <p:nvGrpSpPr>
        <p:cNvPr id="98" name="Shape 98"/>
        <p:cNvGrpSpPr/>
        <p:nvPr/>
      </p:nvGrpSpPr>
      <p:grpSpPr>
        <a:xfrm>
          <a:off x="0" y="0"/>
          <a:ext cx="0" cy="0"/>
          <a:chOff x="0" y="0"/>
          <a:chExt cx="0" cy="0"/>
        </a:xfrm>
      </p:grpSpPr>
      <p:sp>
        <p:nvSpPr>
          <p:cNvPr id="99" name="Google Shape;99;p22"/>
          <p:cNvSpPr/>
          <p:nvPr/>
        </p:nvSpPr>
        <p:spPr>
          <a:xfrm>
            <a:off x="0" y="0"/>
            <a:ext cx="4572000" cy="51435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Rubik Medium"/>
              <a:buNone/>
              <a:defRPr b="0" sz="2600">
                <a:solidFill>
                  <a:srgbClr val="FFFFFF"/>
                </a:solidFill>
                <a:latin typeface="Rubik Medium"/>
                <a:ea typeface="Rubik Medium"/>
                <a:cs typeface="Rubik Medium"/>
                <a:sym typeface="Rubik Medium"/>
              </a:defRPr>
            </a:lvl1pPr>
            <a:lvl2pPr lvl="1"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2pPr>
            <a:lvl3pPr lvl="2"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3pPr>
            <a:lvl4pPr lvl="3"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4pPr>
            <a:lvl5pPr lvl="4"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5pPr>
            <a:lvl6pPr lvl="5"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6pPr>
            <a:lvl7pPr lvl="6"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7pPr>
            <a:lvl8pPr lvl="7"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8pPr>
            <a:lvl9pPr lvl="8"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9pPr>
          </a:lstStyle>
          <a:p/>
        </p:txBody>
      </p:sp>
      <p:sp>
        <p:nvSpPr>
          <p:cNvPr id="101" name="Google Shape;101;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1pPr>
            <a:lvl2pPr lvl="1"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2pPr>
            <a:lvl3pPr lvl="2"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3pPr>
            <a:lvl4pPr lvl="3"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4pPr>
            <a:lvl5pPr lvl="4"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5pPr>
            <a:lvl6pPr lvl="5"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6pPr>
            <a:lvl7pPr lvl="6"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7pPr>
            <a:lvl8pPr lvl="7"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8pPr>
            <a:lvl9pPr lvl="8"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9pPr>
          </a:lstStyle>
          <a:p/>
        </p:txBody>
      </p:sp>
      <p:sp>
        <p:nvSpPr>
          <p:cNvPr id="102" name="Google Shape;102;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03" name="Google Shape;103;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4" name="Google Shape;104;p22"/>
          <p:cNvSpPr/>
          <p:nvPr/>
        </p:nvSpPr>
        <p:spPr>
          <a:xfrm rot="-5400000">
            <a:off x="1182750" y="838850"/>
            <a:ext cx="411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5" name="Shape 105"/>
        <p:cNvGrpSpPr/>
        <p:nvPr/>
      </p:nvGrpSpPr>
      <p:grpSpPr>
        <a:xfrm>
          <a:off x="0" y="0"/>
          <a:ext cx="0" cy="0"/>
          <a:chOff x="0" y="0"/>
          <a:chExt cx="0" cy="0"/>
        </a:xfrm>
      </p:grpSpPr>
      <p:sp>
        <p:nvSpPr>
          <p:cNvPr id="106" name="Google Shape;106;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07" name="Google Shape;107;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5500FF"/>
        </a:solidFill>
      </p:bgPr>
    </p:bg>
    <p:spTree>
      <p:nvGrpSpPr>
        <p:cNvPr id="108" name="Shape 108"/>
        <p:cNvGrpSpPr/>
        <p:nvPr/>
      </p:nvGrpSpPr>
      <p:grpSpPr>
        <a:xfrm>
          <a:off x="0" y="0"/>
          <a:ext cx="0" cy="0"/>
          <a:chOff x="0" y="0"/>
          <a:chExt cx="0" cy="0"/>
        </a:xfrm>
      </p:grpSpPr>
      <p:grpSp>
        <p:nvGrpSpPr>
          <p:cNvPr id="109" name="Google Shape;109;p24"/>
          <p:cNvGrpSpPr/>
          <p:nvPr/>
        </p:nvGrpSpPr>
        <p:grpSpPr>
          <a:xfrm>
            <a:off x="830392" y="4169130"/>
            <a:ext cx="745763" cy="45826"/>
            <a:chOff x="4580561" y="2589004"/>
            <a:chExt cx="1064464" cy="25200"/>
          </a:xfrm>
        </p:grpSpPr>
        <p:sp>
          <p:nvSpPr>
            <p:cNvPr id="110" name="Google Shape;110;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Font typeface="Rubik"/>
              <a:buNone/>
              <a:defRPr b="0" sz="8000">
                <a:solidFill>
                  <a:schemeClr val="lt1"/>
                </a:solidFill>
                <a:latin typeface="Rubik"/>
                <a:ea typeface="Rubik"/>
                <a:cs typeface="Rubik"/>
                <a:sym typeface="Rubik"/>
              </a:defRPr>
            </a:lvl1pPr>
            <a:lvl2pPr lvl="1"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9pPr>
          </a:lstStyle>
          <a:p>
            <a:r>
              <a:t>xx%</a:t>
            </a:r>
          </a:p>
        </p:txBody>
      </p:sp>
      <p:sp>
        <p:nvSpPr>
          <p:cNvPr id="113" name="Google Shape;113;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Font typeface="Rubik"/>
              <a:buChar char="●"/>
              <a:defRPr>
                <a:solidFill>
                  <a:schemeClr val="lt1"/>
                </a:solidFill>
                <a:latin typeface="Rubik"/>
                <a:ea typeface="Rubik"/>
                <a:cs typeface="Rubik"/>
                <a:sym typeface="Rubik"/>
              </a:defRPr>
            </a:lvl1pPr>
            <a:lvl2pPr indent="-298450" lvl="1" marL="914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2pPr>
            <a:lvl3pPr indent="-298450" lvl="2" marL="1371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3pPr>
            <a:lvl4pPr indent="-298450" lvl="3" marL="18288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4pPr>
            <a:lvl5pPr indent="-298450" lvl="4" marL="22860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5pPr>
            <a:lvl6pPr indent="-298450" lvl="5" marL="27432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6pPr>
            <a:lvl7pPr indent="-298450" lvl="6" marL="3200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7pPr>
            <a:lvl8pPr indent="-298450" lvl="7" marL="3657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8pPr>
            <a:lvl9pPr indent="-298450" lvl="8" marL="4114800" rtl="0">
              <a:spcBef>
                <a:spcPts val="1600"/>
              </a:spcBef>
              <a:spcAft>
                <a:spcPts val="1600"/>
              </a:spcAft>
              <a:buClr>
                <a:schemeClr val="lt1"/>
              </a:buClr>
              <a:buSzPts val="1100"/>
              <a:buFont typeface="Rubik"/>
              <a:buChar char="■"/>
              <a:defRPr>
                <a:solidFill>
                  <a:schemeClr val="lt1"/>
                </a:solidFill>
                <a:latin typeface="Rubik"/>
                <a:ea typeface="Rubik"/>
                <a:cs typeface="Rubik"/>
                <a:sym typeface="Rubik"/>
              </a:defRPr>
            </a:lvl9pPr>
          </a:lstStyle>
          <a:p/>
        </p:txBody>
      </p:sp>
      <p:sp>
        <p:nvSpPr>
          <p:cNvPr id="114" name="Google Shape;11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Light">
  <p:cSld name="BIG_NUMBER_1">
    <p:bg>
      <p:bgPr>
        <a:solidFill>
          <a:srgbClr val="F3F3F3"/>
        </a:solidFill>
      </p:bgPr>
    </p:bg>
    <p:spTree>
      <p:nvGrpSpPr>
        <p:cNvPr id="115" name="Shape 115"/>
        <p:cNvGrpSpPr/>
        <p:nvPr/>
      </p:nvGrpSpPr>
      <p:grpSpPr>
        <a:xfrm>
          <a:off x="0" y="0"/>
          <a:ext cx="0" cy="0"/>
          <a:chOff x="0" y="0"/>
          <a:chExt cx="0" cy="0"/>
        </a:xfrm>
      </p:grpSpPr>
      <p:grpSp>
        <p:nvGrpSpPr>
          <p:cNvPr id="116" name="Google Shape;116;p25"/>
          <p:cNvGrpSpPr/>
          <p:nvPr/>
        </p:nvGrpSpPr>
        <p:grpSpPr>
          <a:xfrm>
            <a:off x="830392" y="4169130"/>
            <a:ext cx="745763" cy="45826"/>
            <a:chOff x="4580561" y="2589004"/>
            <a:chExt cx="1064464" cy="25200"/>
          </a:xfrm>
        </p:grpSpPr>
        <p:sp>
          <p:nvSpPr>
            <p:cNvPr id="117" name="Google Shape;117;p2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8000"/>
              <a:buFont typeface="Rubik"/>
              <a:buNone/>
              <a:defRPr b="0" sz="8000">
                <a:solidFill>
                  <a:srgbClr val="5500FF"/>
                </a:solidFill>
                <a:latin typeface="Rubik"/>
                <a:ea typeface="Rubik"/>
                <a:cs typeface="Rubik"/>
                <a:sym typeface="Rubik"/>
              </a:defRPr>
            </a:lvl1pPr>
            <a:lvl2pPr lvl="1" rtl="0">
              <a:spcBef>
                <a:spcPts val="0"/>
              </a:spcBef>
              <a:spcAft>
                <a:spcPts val="0"/>
              </a:spcAft>
              <a:buSzPts val="8000"/>
              <a:buFont typeface="Rubik Medium"/>
              <a:buNone/>
              <a:defRPr b="0" sz="8000">
                <a:latin typeface="Rubik Medium"/>
                <a:ea typeface="Rubik Medium"/>
                <a:cs typeface="Rubik Medium"/>
                <a:sym typeface="Rubik Medium"/>
              </a:defRPr>
            </a:lvl2pPr>
            <a:lvl3pPr lvl="2" rtl="0">
              <a:spcBef>
                <a:spcPts val="0"/>
              </a:spcBef>
              <a:spcAft>
                <a:spcPts val="0"/>
              </a:spcAft>
              <a:buSzPts val="8000"/>
              <a:buFont typeface="Rubik Medium"/>
              <a:buNone/>
              <a:defRPr b="0" sz="8000">
                <a:latin typeface="Rubik Medium"/>
                <a:ea typeface="Rubik Medium"/>
                <a:cs typeface="Rubik Medium"/>
                <a:sym typeface="Rubik Medium"/>
              </a:defRPr>
            </a:lvl3pPr>
            <a:lvl4pPr lvl="3" rtl="0">
              <a:spcBef>
                <a:spcPts val="0"/>
              </a:spcBef>
              <a:spcAft>
                <a:spcPts val="0"/>
              </a:spcAft>
              <a:buSzPts val="8000"/>
              <a:buFont typeface="Rubik Medium"/>
              <a:buNone/>
              <a:defRPr b="0" sz="8000">
                <a:latin typeface="Rubik Medium"/>
                <a:ea typeface="Rubik Medium"/>
                <a:cs typeface="Rubik Medium"/>
                <a:sym typeface="Rubik Medium"/>
              </a:defRPr>
            </a:lvl4pPr>
            <a:lvl5pPr lvl="4" rtl="0">
              <a:spcBef>
                <a:spcPts val="0"/>
              </a:spcBef>
              <a:spcAft>
                <a:spcPts val="0"/>
              </a:spcAft>
              <a:buSzPts val="8000"/>
              <a:buFont typeface="Rubik Medium"/>
              <a:buNone/>
              <a:defRPr b="0" sz="8000">
                <a:latin typeface="Rubik Medium"/>
                <a:ea typeface="Rubik Medium"/>
                <a:cs typeface="Rubik Medium"/>
                <a:sym typeface="Rubik Medium"/>
              </a:defRPr>
            </a:lvl5pPr>
            <a:lvl6pPr lvl="5" rtl="0">
              <a:spcBef>
                <a:spcPts val="0"/>
              </a:spcBef>
              <a:spcAft>
                <a:spcPts val="0"/>
              </a:spcAft>
              <a:buSzPts val="8000"/>
              <a:buFont typeface="Rubik Medium"/>
              <a:buNone/>
              <a:defRPr b="0" sz="8000">
                <a:latin typeface="Rubik Medium"/>
                <a:ea typeface="Rubik Medium"/>
                <a:cs typeface="Rubik Medium"/>
                <a:sym typeface="Rubik Medium"/>
              </a:defRPr>
            </a:lvl6pPr>
            <a:lvl7pPr lvl="6" rtl="0">
              <a:spcBef>
                <a:spcPts val="0"/>
              </a:spcBef>
              <a:spcAft>
                <a:spcPts val="0"/>
              </a:spcAft>
              <a:buSzPts val="8000"/>
              <a:buFont typeface="Rubik Medium"/>
              <a:buNone/>
              <a:defRPr b="0" sz="8000">
                <a:latin typeface="Rubik Medium"/>
                <a:ea typeface="Rubik Medium"/>
                <a:cs typeface="Rubik Medium"/>
                <a:sym typeface="Rubik Medium"/>
              </a:defRPr>
            </a:lvl7pPr>
            <a:lvl8pPr lvl="7" rtl="0">
              <a:spcBef>
                <a:spcPts val="0"/>
              </a:spcBef>
              <a:spcAft>
                <a:spcPts val="0"/>
              </a:spcAft>
              <a:buSzPts val="8000"/>
              <a:buFont typeface="Rubik Medium"/>
              <a:buNone/>
              <a:defRPr b="0" sz="8000">
                <a:latin typeface="Rubik Medium"/>
                <a:ea typeface="Rubik Medium"/>
                <a:cs typeface="Rubik Medium"/>
                <a:sym typeface="Rubik Medium"/>
              </a:defRPr>
            </a:lvl8pPr>
            <a:lvl9pPr lvl="8" rtl="0">
              <a:spcBef>
                <a:spcPts val="0"/>
              </a:spcBef>
              <a:spcAft>
                <a:spcPts val="0"/>
              </a:spcAft>
              <a:buSzPts val="8000"/>
              <a:buFont typeface="Rubik Medium"/>
              <a:buNone/>
              <a:defRPr b="0" sz="8000">
                <a:latin typeface="Rubik Medium"/>
                <a:ea typeface="Rubik Medium"/>
                <a:cs typeface="Rubik Medium"/>
                <a:sym typeface="Rubik Medium"/>
              </a:defRPr>
            </a:lvl9pPr>
          </a:lstStyle>
          <a:p>
            <a:r>
              <a:t>xx%</a:t>
            </a:r>
          </a:p>
        </p:txBody>
      </p:sp>
      <p:sp>
        <p:nvSpPr>
          <p:cNvPr id="120" name="Google Shape;120;p2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Font typeface="Rubik"/>
              <a:buChar char="●"/>
              <a:defRPr>
                <a:solidFill>
                  <a:srgbClr val="000000"/>
                </a:solidFill>
                <a:latin typeface="Rubik"/>
                <a:ea typeface="Rubik"/>
                <a:cs typeface="Rubik"/>
                <a:sym typeface="Rubik"/>
              </a:defRPr>
            </a:lvl1pPr>
            <a:lvl2pPr indent="-298450" lvl="1" marL="914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2pPr>
            <a:lvl3pPr indent="-298450" lvl="2" marL="1371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3pPr>
            <a:lvl4pPr indent="-298450" lvl="3" marL="18288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4pPr>
            <a:lvl5pPr indent="-298450" lvl="4" marL="22860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5pPr>
            <a:lvl6pPr indent="-298450" lvl="5" marL="27432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6pPr>
            <a:lvl7pPr indent="-298450" lvl="6" marL="3200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7pPr>
            <a:lvl8pPr indent="-298450" lvl="7" marL="3657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8pPr>
            <a:lvl9pPr indent="-298450" lvl="8" marL="4114800" rtl="0">
              <a:spcBef>
                <a:spcPts val="1600"/>
              </a:spcBef>
              <a:spcAft>
                <a:spcPts val="1600"/>
              </a:spcAft>
              <a:buClr>
                <a:srgbClr val="000000"/>
              </a:buClr>
              <a:buSzPts val="1100"/>
              <a:buFont typeface="Rubik"/>
              <a:buChar char="■"/>
              <a:defRPr>
                <a:solidFill>
                  <a:srgbClr val="000000"/>
                </a:solidFill>
                <a:latin typeface="Rubik"/>
                <a:ea typeface="Rubik"/>
                <a:cs typeface="Rubik"/>
                <a:sym typeface="Rubik"/>
              </a:defRPr>
            </a:lvl9pPr>
          </a:lstStyle>
          <a:p/>
        </p:txBody>
      </p:sp>
      <p:sp>
        <p:nvSpPr>
          <p:cNvPr id="121" name="Google Shape;121;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128" name="Shape 128"/>
        <p:cNvGrpSpPr/>
        <p:nvPr/>
      </p:nvGrpSpPr>
      <p:grpSpPr>
        <a:xfrm>
          <a:off x="0" y="0"/>
          <a:ext cx="0" cy="0"/>
          <a:chOff x="0" y="0"/>
          <a:chExt cx="0" cy="0"/>
        </a:xfrm>
      </p:grpSpPr>
      <p:sp>
        <p:nvSpPr>
          <p:cNvPr id="129" name="Google Shape;129;p28"/>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8"/>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31" name="Google Shape;131;p28"/>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132" name="Google Shape;132;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133" name="Shape 133"/>
        <p:cNvGrpSpPr/>
        <p:nvPr/>
      </p:nvGrpSpPr>
      <p:grpSpPr>
        <a:xfrm>
          <a:off x="0" y="0"/>
          <a:ext cx="0" cy="0"/>
          <a:chOff x="0" y="0"/>
          <a:chExt cx="0" cy="0"/>
        </a:xfrm>
      </p:grpSpPr>
      <p:grpSp>
        <p:nvGrpSpPr>
          <p:cNvPr id="134" name="Google Shape;134;p29"/>
          <p:cNvGrpSpPr/>
          <p:nvPr/>
        </p:nvGrpSpPr>
        <p:grpSpPr>
          <a:xfrm>
            <a:off x="830392" y="1191256"/>
            <a:ext cx="745763" cy="45826"/>
            <a:chOff x="4580561" y="2589004"/>
            <a:chExt cx="1064464" cy="25200"/>
          </a:xfrm>
        </p:grpSpPr>
        <p:sp>
          <p:nvSpPr>
            <p:cNvPr id="135" name="Google Shape;135;p29"/>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138" name="Google Shape;138;p29"/>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139" name="Google Shape;139;p29"/>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140" name="Google Shape;140;p29"/>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14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143" name="Google Shape;143;p30"/>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144" name="Google Shape;144;p3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145" name="Shape 145"/>
        <p:cNvGrpSpPr/>
        <p:nvPr/>
      </p:nvGrpSpPr>
      <p:grpSpPr>
        <a:xfrm>
          <a:off x="0" y="0"/>
          <a:ext cx="0" cy="0"/>
          <a:chOff x="0" y="0"/>
          <a:chExt cx="0" cy="0"/>
        </a:xfrm>
      </p:grpSpPr>
      <p:sp>
        <p:nvSpPr>
          <p:cNvPr id="146" name="Google Shape;146;p31"/>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48" name="Google Shape;148;p31"/>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49" name="Google Shape;14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150" name="Shape 150"/>
        <p:cNvGrpSpPr/>
        <p:nvPr/>
      </p:nvGrpSpPr>
      <p:grpSpPr>
        <a:xfrm>
          <a:off x="0" y="0"/>
          <a:ext cx="0" cy="0"/>
          <a:chOff x="0" y="0"/>
          <a:chExt cx="0" cy="0"/>
        </a:xfrm>
      </p:grpSpPr>
      <p:sp>
        <p:nvSpPr>
          <p:cNvPr id="151" name="Google Shape;151;p32"/>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153" name="Shape 153"/>
        <p:cNvGrpSpPr/>
        <p:nvPr/>
      </p:nvGrpSpPr>
      <p:grpSpPr>
        <a:xfrm>
          <a:off x="0" y="0"/>
          <a:ext cx="0" cy="0"/>
          <a:chOff x="0" y="0"/>
          <a:chExt cx="0" cy="0"/>
        </a:xfrm>
      </p:grpSpPr>
      <p:sp>
        <p:nvSpPr>
          <p:cNvPr id="154" name="Google Shape;154;p33"/>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3"/>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56" name="Google Shape;15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157" name="Shape 157"/>
        <p:cNvGrpSpPr/>
        <p:nvPr/>
      </p:nvGrpSpPr>
      <p:grpSpPr>
        <a:xfrm>
          <a:off x="0" y="0"/>
          <a:ext cx="0" cy="0"/>
          <a:chOff x="0" y="0"/>
          <a:chExt cx="0" cy="0"/>
        </a:xfrm>
      </p:grpSpPr>
      <p:sp>
        <p:nvSpPr>
          <p:cNvPr id="158" name="Google Shape;1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59" name="Google Shape;159;p34"/>
          <p:cNvGrpSpPr/>
          <p:nvPr/>
        </p:nvGrpSpPr>
        <p:grpSpPr>
          <a:xfrm>
            <a:off x="830392" y="1191256"/>
            <a:ext cx="745763" cy="45826"/>
            <a:chOff x="4580561" y="2589004"/>
            <a:chExt cx="1064464" cy="25200"/>
          </a:xfrm>
        </p:grpSpPr>
        <p:sp>
          <p:nvSpPr>
            <p:cNvPr id="160" name="Google Shape;160;p34"/>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4"/>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34"/>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165" name="Google Shape;165;p35"/>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166" name="Google Shape;166;p3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167" name="Shape 167"/>
        <p:cNvGrpSpPr/>
        <p:nvPr/>
      </p:nvGrpSpPr>
      <p:grpSpPr>
        <a:xfrm>
          <a:off x="0" y="0"/>
          <a:ext cx="0" cy="0"/>
          <a:chOff x="0" y="0"/>
          <a:chExt cx="0" cy="0"/>
        </a:xfrm>
      </p:grpSpPr>
      <p:sp>
        <p:nvSpPr>
          <p:cNvPr id="168" name="Google Shape;168;p36"/>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70" name="Google Shape;170;p36"/>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171" name="Google Shape;17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172" name="Shape 172"/>
        <p:cNvGrpSpPr/>
        <p:nvPr/>
      </p:nvGrpSpPr>
      <p:grpSpPr>
        <a:xfrm>
          <a:off x="0" y="0"/>
          <a:ext cx="0" cy="0"/>
          <a:chOff x="0" y="0"/>
          <a:chExt cx="0" cy="0"/>
        </a:xfrm>
      </p:grpSpPr>
      <p:sp>
        <p:nvSpPr>
          <p:cNvPr id="173" name="Google Shape;173;p37"/>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75" name="Shape 175"/>
        <p:cNvGrpSpPr/>
        <p:nvPr/>
      </p:nvGrpSpPr>
      <p:grpSpPr>
        <a:xfrm>
          <a:off x="0" y="0"/>
          <a:ext cx="0" cy="0"/>
          <a:chOff x="0" y="0"/>
          <a:chExt cx="0" cy="0"/>
        </a:xfrm>
      </p:grpSpPr>
      <p:sp>
        <p:nvSpPr>
          <p:cNvPr id="176" name="Google Shape;176;p38"/>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8"/>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78" name="Google Shape;1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79" name="Shape 179"/>
        <p:cNvGrpSpPr/>
        <p:nvPr/>
      </p:nvGrpSpPr>
      <p:grpSpPr>
        <a:xfrm>
          <a:off x="0" y="0"/>
          <a:ext cx="0" cy="0"/>
          <a:chOff x="0" y="0"/>
          <a:chExt cx="0" cy="0"/>
        </a:xfrm>
      </p:grpSpPr>
      <p:sp>
        <p:nvSpPr>
          <p:cNvPr id="180" name="Google Shape;18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81" name="Google Shape;181;p39"/>
          <p:cNvGrpSpPr/>
          <p:nvPr/>
        </p:nvGrpSpPr>
        <p:grpSpPr>
          <a:xfrm>
            <a:off x="830392" y="1191256"/>
            <a:ext cx="745763" cy="45826"/>
            <a:chOff x="4580561" y="2589004"/>
            <a:chExt cx="1064464" cy="25200"/>
          </a:xfrm>
        </p:grpSpPr>
        <p:sp>
          <p:nvSpPr>
            <p:cNvPr id="182" name="Google Shape;182;p39"/>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9"/>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39"/>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85" name="Shape 185"/>
        <p:cNvGrpSpPr/>
        <p:nvPr/>
      </p:nvGrpSpPr>
      <p:grpSpPr>
        <a:xfrm>
          <a:off x="0" y="0"/>
          <a:ext cx="0" cy="0"/>
          <a:chOff x="0" y="0"/>
          <a:chExt cx="0" cy="0"/>
        </a:xfrm>
      </p:grpSpPr>
      <p:sp>
        <p:nvSpPr>
          <p:cNvPr id="186" name="Google Shape;186;p4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87" name="Google Shape;187;p40"/>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88" name="Google Shape;188;p40"/>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89" name="Shape 189"/>
        <p:cNvGrpSpPr/>
        <p:nvPr/>
      </p:nvGrpSpPr>
      <p:grpSpPr>
        <a:xfrm>
          <a:off x="0" y="0"/>
          <a:ext cx="0" cy="0"/>
          <a:chOff x="0" y="0"/>
          <a:chExt cx="0" cy="0"/>
        </a:xfrm>
      </p:grpSpPr>
      <p:sp>
        <p:nvSpPr>
          <p:cNvPr id="190" name="Google Shape;190;p41"/>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1"/>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92" name="Google Shape;192;p41"/>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93" name="Google Shape;19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94" name="Shape 194"/>
        <p:cNvGrpSpPr/>
        <p:nvPr/>
      </p:nvGrpSpPr>
      <p:grpSpPr>
        <a:xfrm>
          <a:off x="0" y="0"/>
          <a:ext cx="0" cy="0"/>
          <a:chOff x="0" y="0"/>
          <a:chExt cx="0" cy="0"/>
        </a:xfrm>
      </p:grpSpPr>
      <p:sp>
        <p:nvSpPr>
          <p:cNvPr id="195" name="Google Shape;195;p42"/>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97" name="Shape 197"/>
        <p:cNvGrpSpPr/>
        <p:nvPr/>
      </p:nvGrpSpPr>
      <p:grpSpPr>
        <a:xfrm>
          <a:off x="0" y="0"/>
          <a:ext cx="0" cy="0"/>
          <a:chOff x="0" y="0"/>
          <a:chExt cx="0" cy="0"/>
        </a:xfrm>
      </p:grpSpPr>
      <p:sp>
        <p:nvSpPr>
          <p:cNvPr id="198" name="Google Shape;198;p43"/>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3"/>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00" name="Google Shape;20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01" name="Shape 201"/>
        <p:cNvGrpSpPr/>
        <p:nvPr/>
      </p:nvGrpSpPr>
      <p:grpSpPr>
        <a:xfrm>
          <a:off x="0" y="0"/>
          <a:ext cx="0" cy="0"/>
          <a:chOff x="0" y="0"/>
          <a:chExt cx="0" cy="0"/>
        </a:xfrm>
      </p:grpSpPr>
      <p:sp>
        <p:nvSpPr>
          <p:cNvPr id="202" name="Google Shape;20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03" name="Google Shape;203;p44"/>
          <p:cNvGrpSpPr/>
          <p:nvPr/>
        </p:nvGrpSpPr>
        <p:grpSpPr>
          <a:xfrm>
            <a:off x="830392" y="1191256"/>
            <a:ext cx="745763" cy="45826"/>
            <a:chOff x="4580561" y="2589004"/>
            <a:chExt cx="1064464" cy="25200"/>
          </a:xfrm>
        </p:grpSpPr>
        <p:sp>
          <p:nvSpPr>
            <p:cNvPr id="204" name="Google Shape;204;p4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44"/>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207" name="Shape 207"/>
        <p:cNvGrpSpPr/>
        <p:nvPr/>
      </p:nvGrpSpPr>
      <p:grpSpPr>
        <a:xfrm>
          <a:off x="0" y="0"/>
          <a:ext cx="0" cy="0"/>
          <a:chOff x="0" y="0"/>
          <a:chExt cx="0" cy="0"/>
        </a:xfrm>
      </p:grpSpPr>
      <p:pic>
        <p:nvPicPr>
          <p:cNvPr id="208" name="Google Shape;208;p4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09" name="Google Shape;209;p4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10" name="Google Shape;210;p45"/>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211" name="Shape 211"/>
        <p:cNvGrpSpPr/>
        <p:nvPr/>
      </p:nvGrpSpPr>
      <p:grpSpPr>
        <a:xfrm>
          <a:off x="0" y="0"/>
          <a:ext cx="0" cy="0"/>
          <a:chOff x="0" y="0"/>
          <a:chExt cx="0" cy="0"/>
        </a:xfrm>
      </p:grpSpPr>
      <p:pic>
        <p:nvPicPr>
          <p:cNvPr id="212" name="Google Shape;212;p4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13" name="Google Shape;213;p4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14" name="Google Shape;214;p46"/>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15" name="Shape 215"/>
        <p:cNvGrpSpPr/>
        <p:nvPr/>
      </p:nvGrpSpPr>
      <p:grpSpPr>
        <a:xfrm>
          <a:off x="0" y="0"/>
          <a:ext cx="0" cy="0"/>
          <a:chOff x="0" y="0"/>
          <a:chExt cx="0" cy="0"/>
        </a:xfrm>
      </p:grpSpPr>
      <p:pic>
        <p:nvPicPr>
          <p:cNvPr id="216" name="Google Shape;216;p47"/>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217" name="Google Shape;217;p47"/>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47"/>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219" name="Google Shape;219;p47"/>
          <p:cNvGrpSpPr/>
          <p:nvPr/>
        </p:nvGrpSpPr>
        <p:grpSpPr>
          <a:xfrm>
            <a:off x="1975500" y="3845558"/>
            <a:ext cx="5193000" cy="763721"/>
            <a:chOff x="1975250" y="1903874"/>
            <a:chExt cx="5193000" cy="763721"/>
          </a:xfrm>
        </p:grpSpPr>
        <p:sp>
          <p:nvSpPr>
            <p:cNvPr id="220" name="Google Shape;220;p47"/>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21" name="Google Shape;221;p47"/>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22" name="Google Shape;222;p47"/>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223" name="Shape 223"/>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24" name="Shape 224"/>
        <p:cNvGrpSpPr/>
        <p:nvPr/>
      </p:nvGrpSpPr>
      <p:grpSpPr>
        <a:xfrm>
          <a:off x="0" y="0"/>
          <a:ext cx="0" cy="0"/>
          <a:chOff x="0" y="0"/>
          <a:chExt cx="0" cy="0"/>
        </a:xfrm>
      </p:grpSpPr>
      <p:sp>
        <p:nvSpPr>
          <p:cNvPr id="225" name="Google Shape;225;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26" name="Google Shape;226;p49"/>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7" name="Shape 227"/>
        <p:cNvGrpSpPr/>
        <p:nvPr/>
      </p:nvGrpSpPr>
      <p:grpSpPr>
        <a:xfrm>
          <a:off x="0" y="0"/>
          <a:ext cx="0" cy="0"/>
          <a:chOff x="0" y="0"/>
          <a:chExt cx="0" cy="0"/>
        </a:xfrm>
      </p:grpSpPr>
      <p:sp>
        <p:nvSpPr>
          <p:cNvPr id="228" name="Google Shape;228;p50"/>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29" name="Google Shape;229;p50"/>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230" name="Google Shape;23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231" name="Shape 231"/>
        <p:cNvGrpSpPr/>
        <p:nvPr/>
      </p:nvGrpSpPr>
      <p:grpSpPr>
        <a:xfrm>
          <a:off x="0" y="0"/>
          <a:ext cx="0" cy="0"/>
          <a:chOff x="0" y="0"/>
          <a:chExt cx="0" cy="0"/>
        </a:xfrm>
      </p:grpSpPr>
      <p:sp>
        <p:nvSpPr>
          <p:cNvPr id="232" name="Google Shape;23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3" name="Google Shape;233;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4" name="Google Shape;23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235" name="Shape 235"/>
        <p:cNvGrpSpPr/>
        <p:nvPr/>
      </p:nvGrpSpPr>
      <p:grpSpPr>
        <a:xfrm>
          <a:off x="0" y="0"/>
          <a:ext cx="0" cy="0"/>
          <a:chOff x="0" y="0"/>
          <a:chExt cx="0" cy="0"/>
        </a:xfrm>
      </p:grpSpPr>
      <p:sp>
        <p:nvSpPr>
          <p:cNvPr id="236" name="Google Shape;23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7" name="Google Shape;23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38" name="Google Shape;23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4">
    <p:spTree>
      <p:nvGrpSpPr>
        <p:cNvPr id="239" name="Shape 239"/>
        <p:cNvGrpSpPr/>
        <p:nvPr/>
      </p:nvGrpSpPr>
      <p:grpSpPr>
        <a:xfrm>
          <a:off x="0" y="0"/>
          <a:ext cx="0" cy="0"/>
          <a:chOff x="0" y="0"/>
          <a:chExt cx="0" cy="0"/>
        </a:xfrm>
      </p:grpSpPr>
      <p:sp>
        <p:nvSpPr>
          <p:cNvPr id="240" name="Google Shape;24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1" name="Google Shape;24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42" name="Google Shape;24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243" name="Shape 243"/>
        <p:cNvGrpSpPr/>
        <p:nvPr/>
      </p:nvGrpSpPr>
      <p:grpSpPr>
        <a:xfrm>
          <a:off x="0" y="0"/>
          <a:ext cx="0" cy="0"/>
          <a:chOff x="0" y="0"/>
          <a:chExt cx="0" cy="0"/>
        </a:xfrm>
      </p:grpSpPr>
      <p:sp>
        <p:nvSpPr>
          <p:cNvPr id="244" name="Google Shape;244;p5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45" name="Google Shape;245;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50" name="Shape 250"/>
        <p:cNvGrpSpPr/>
        <p:nvPr/>
      </p:nvGrpSpPr>
      <p:grpSpPr>
        <a:xfrm>
          <a:off x="0" y="0"/>
          <a:ext cx="0" cy="0"/>
          <a:chOff x="0" y="0"/>
          <a:chExt cx="0" cy="0"/>
        </a:xfrm>
      </p:grpSpPr>
      <p:sp>
        <p:nvSpPr>
          <p:cNvPr id="251" name="Google Shape;251;p5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5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53" name="Google Shape;253;p56"/>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54" name="Google Shape;25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55" name="Shape 255"/>
        <p:cNvGrpSpPr/>
        <p:nvPr/>
      </p:nvGrpSpPr>
      <p:grpSpPr>
        <a:xfrm>
          <a:off x="0" y="0"/>
          <a:ext cx="0" cy="0"/>
          <a:chOff x="0" y="0"/>
          <a:chExt cx="0" cy="0"/>
        </a:xfrm>
      </p:grpSpPr>
      <p:grpSp>
        <p:nvGrpSpPr>
          <p:cNvPr id="256" name="Google Shape;256;p57"/>
          <p:cNvGrpSpPr/>
          <p:nvPr/>
        </p:nvGrpSpPr>
        <p:grpSpPr>
          <a:xfrm>
            <a:off x="830392" y="1191256"/>
            <a:ext cx="745763" cy="45826"/>
            <a:chOff x="4580561" y="2589004"/>
            <a:chExt cx="1064464" cy="25200"/>
          </a:xfrm>
        </p:grpSpPr>
        <p:sp>
          <p:nvSpPr>
            <p:cNvPr id="257" name="Google Shape;257;p57"/>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7"/>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260" name="Google Shape;260;p57"/>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61" name="Google Shape;261;p57"/>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62" name="Google Shape;262;p57"/>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63" name="Shape 263"/>
        <p:cNvGrpSpPr/>
        <p:nvPr/>
      </p:nvGrpSpPr>
      <p:grpSpPr>
        <a:xfrm>
          <a:off x="0" y="0"/>
          <a:ext cx="0" cy="0"/>
          <a:chOff x="0" y="0"/>
          <a:chExt cx="0" cy="0"/>
        </a:xfrm>
      </p:grpSpPr>
      <p:pic>
        <p:nvPicPr>
          <p:cNvPr id="264" name="Google Shape;264;p58"/>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65" name="Google Shape;265;p58"/>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66" name="Google Shape;266;p5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67" name="Shape 267"/>
        <p:cNvGrpSpPr/>
        <p:nvPr/>
      </p:nvGrpSpPr>
      <p:grpSpPr>
        <a:xfrm>
          <a:off x="0" y="0"/>
          <a:ext cx="0" cy="0"/>
          <a:chOff x="0" y="0"/>
          <a:chExt cx="0" cy="0"/>
        </a:xfrm>
      </p:grpSpPr>
      <p:sp>
        <p:nvSpPr>
          <p:cNvPr id="268" name="Google Shape;268;p5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59"/>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70" name="Google Shape;270;p59"/>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71" name="Google Shape;27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72" name="Shape 272"/>
        <p:cNvGrpSpPr/>
        <p:nvPr/>
      </p:nvGrpSpPr>
      <p:grpSpPr>
        <a:xfrm>
          <a:off x="0" y="0"/>
          <a:ext cx="0" cy="0"/>
          <a:chOff x="0" y="0"/>
          <a:chExt cx="0" cy="0"/>
        </a:xfrm>
      </p:grpSpPr>
      <p:sp>
        <p:nvSpPr>
          <p:cNvPr id="273" name="Google Shape;273;p60"/>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75" name="Shape 275"/>
        <p:cNvGrpSpPr/>
        <p:nvPr/>
      </p:nvGrpSpPr>
      <p:grpSpPr>
        <a:xfrm>
          <a:off x="0" y="0"/>
          <a:ext cx="0" cy="0"/>
          <a:chOff x="0" y="0"/>
          <a:chExt cx="0" cy="0"/>
        </a:xfrm>
      </p:grpSpPr>
      <p:sp>
        <p:nvSpPr>
          <p:cNvPr id="276" name="Google Shape;276;p61"/>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1"/>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78" name="Google Shape;27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79" name="Shape 279"/>
        <p:cNvGrpSpPr/>
        <p:nvPr/>
      </p:nvGrpSpPr>
      <p:grpSpPr>
        <a:xfrm>
          <a:off x="0" y="0"/>
          <a:ext cx="0" cy="0"/>
          <a:chOff x="0" y="0"/>
          <a:chExt cx="0" cy="0"/>
        </a:xfrm>
      </p:grpSpPr>
      <p:sp>
        <p:nvSpPr>
          <p:cNvPr id="280" name="Google Shape;28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81" name="Google Shape;281;p62"/>
          <p:cNvGrpSpPr/>
          <p:nvPr/>
        </p:nvGrpSpPr>
        <p:grpSpPr>
          <a:xfrm>
            <a:off x="830392" y="1191256"/>
            <a:ext cx="745763" cy="45826"/>
            <a:chOff x="4580561" y="2589004"/>
            <a:chExt cx="1064464" cy="25200"/>
          </a:xfrm>
        </p:grpSpPr>
        <p:sp>
          <p:nvSpPr>
            <p:cNvPr id="282" name="Google Shape;282;p62"/>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2"/>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62"/>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85" name="Shape 285"/>
        <p:cNvGrpSpPr/>
        <p:nvPr/>
      </p:nvGrpSpPr>
      <p:grpSpPr>
        <a:xfrm>
          <a:off x="0" y="0"/>
          <a:ext cx="0" cy="0"/>
          <a:chOff x="0" y="0"/>
          <a:chExt cx="0" cy="0"/>
        </a:xfrm>
      </p:grpSpPr>
      <p:pic>
        <p:nvPicPr>
          <p:cNvPr id="286" name="Google Shape;286;p63"/>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87" name="Google Shape;287;p63"/>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88" name="Google Shape;288;p6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89" name="Shape 289"/>
        <p:cNvGrpSpPr/>
        <p:nvPr/>
      </p:nvGrpSpPr>
      <p:grpSpPr>
        <a:xfrm>
          <a:off x="0" y="0"/>
          <a:ext cx="0" cy="0"/>
          <a:chOff x="0" y="0"/>
          <a:chExt cx="0" cy="0"/>
        </a:xfrm>
      </p:grpSpPr>
      <p:sp>
        <p:nvSpPr>
          <p:cNvPr id="290" name="Google Shape;290;p64"/>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64"/>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92" name="Google Shape;292;p64"/>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93" name="Google Shape;29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94" name="Shape 294"/>
        <p:cNvGrpSpPr/>
        <p:nvPr/>
      </p:nvGrpSpPr>
      <p:grpSpPr>
        <a:xfrm>
          <a:off x="0" y="0"/>
          <a:ext cx="0" cy="0"/>
          <a:chOff x="0" y="0"/>
          <a:chExt cx="0" cy="0"/>
        </a:xfrm>
      </p:grpSpPr>
      <p:sp>
        <p:nvSpPr>
          <p:cNvPr id="295" name="Google Shape;295;p65"/>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97" name="Shape 297"/>
        <p:cNvGrpSpPr/>
        <p:nvPr/>
      </p:nvGrpSpPr>
      <p:grpSpPr>
        <a:xfrm>
          <a:off x="0" y="0"/>
          <a:ext cx="0" cy="0"/>
          <a:chOff x="0" y="0"/>
          <a:chExt cx="0" cy="0"/>
        </a:xfrm>
      </p:grpSpPr>
      <p:sp>
        <p:nvSpPr>
          <p:cNvPr id="298" name="Google Shape;298;p66"/>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6"/>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300" name="Google Shape;30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301" name="Shape 301"/>
        <p:cNvGrpSpPr/>
        <p:nvPr/>
      </p:nvGrpSpPr>
      <p:grpSpPr>
        <a:xfrm>
          <a:off x="0" y="0"/>
          <a:ext cx="0" cy="0"/>
          <a:chOff x="0" y="0"/>
          <a:chExt cx="0" cy="0"/>
        </a:xfrm>
      </p:grpSpPr>
      <p:sp>
        <p:nvSpPr>
          <p:cNvPr id="302" name="Google Shape;30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03" name="Google Shape;303;p67"/>
          <p:cNvGrpSpPr/>
          <p:nvPr/>
        </p:nvGrpSpPr>
        <p:grpSpPr>
          <a:xfrm>
            <a:off x="830392" y="1191256"/>
            <a:ext cx="745763" cy="45826"/>
            <a:chOff x="4580561" y="2589004"/>
            <a:chExt cx="1064464" cy="25200"/>
          </a:xfrm>
        </p:grpSpPr>
        <p:sp>
          <p:nvSpPr>
            <p:cNvPr id="304" name="Google Shape;304;p67"/>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7"/>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67"/>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307" name="Shape 307"/>
        <p:cNvGrpSpPr/>
        <p:nvPr/>
      </p:nvGrpSpPr>
      <p:grpSpPr>
        <a:xfrm>
          <a:off x="0" y="0"/>
          <a:ext cx="0" cy="0"/>
          <a:chOff x="0" y="0"/>
          <a:chExt cx="0" cy="0"/>
        </a:xfrm>
      </p:grpSpPr>
      <p:sp>
        <p:nvSpPr>
          <p:cNvPr id="308" name="Google Shape;308;p6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309" name="Google Shape;309;p68"/>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310" name="Google Shape;310;p68"/>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311" name="Shape 311"/>
        <p:cNvGrpSpPr/>
        <p:nvPr/>
      </p:nvGrpSpPr>
      <p:grpSpPr>
        <a:xfrm>
          <a:off x="0" y="0"/>
          <a:ext cx="0" cy="0"/>
          <a:chOff x="0" y="0"/>
          <a:chExt cx="0" cy="0"/>
        </a:xfrm>
      </p:grpSpPr>
      <p:sp>
        <p:nvSpPr>
          <p:cNvPr id="312" name="Google Shape;312;p69"/>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9"/>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314" name="Google Shape;314;p69"/>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315" name="Google Shape;31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316" name="Shape 316"/>
        <p:cNvGrpSpPr/>
        <p:nvPr/>
      </p:nvGrpSpPr>
      <p:grpSpPr>
        <a:xfrm>
          <a:off x="0" y="0"/>
          <a:ext cx="0" cy="0"/>
          <a:chOff x="0" y="0"/>
          <a:chExt cx="0" cy="0"/>
        </a:xfrm>
      </p:grpSpPr>
      <p:sp>
        <p:nvSpPr>
          <p:cNvPr id="317" name="Google Shape;317;p70"/>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319" name="Shape 319"/>
        <p:cNvGrpSpPr/>
        <p:nvPr/>
      </p:nvGrpSpPr>
      <p:grpSpPr>
        <a:xfrm>
          <a:off x="0" y="0"/>
          <a:ext cx="0" cy="0"/>
          <a:chOff x="0" y="0"/>
          <a:chExt cx="0" cy="0"/>
        </a:xfrm>
      </p:grpSpPr>
      <p:sp>
        <p:nvSpPr>
          <p:cNvPr id="320" name="Google Shape;320;p71"/>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1"/>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322" name="Google Shape;32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323" name="Shape 323"/>
        <p:cNvGrpSpPr/>
        <p:nvPr/>
      </p:nvGrpSpPr>
      <p:grpSpPr>
        <a:xfrm>
          <a:off x="0" y="0"/>
          <a:ext cx="0" cy="0"/>
          <a:chOff x="0" y="0"/>
          <a:chExt cx="0" cy="0"/>
        </a:xfrm>
      </p:grpSpPr>
      <p:sp>
        <p:nvSpPr>
          <p:cNvPr id="324" name="Google Shape;324;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25" name="Google Shape;325;p72"/>
          <p:cNvGrpSpPr/>
          <p:nvPr/>
        </p:nvGrpSpPr>
        <p:grpSpPr>
          <a:xfrm>
            <a:off x="830392" y="1191256"/>
            <a:ext cx="745763" cy="45826"/>
            <a:chOff x="4580561" y="2589004"/>
            <a:chExt cx="1064464" cy="25200"/>
          </a:xfrm>
        </p:grpSpPr>
        <p:sp>
          <p:nvSpPr>
            <p:cNvPr id="326" name="Google Shape;326;p72"/>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2"/>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72"/>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329" name="Shape 329"/>
        <p:cNvGrpSpPr/>
        <p:nvPr/>
      </p:nvGrpSpPr>
      <p:grpSpPr>
        <a:xfrm>
          <a:off x="0" y="0"/>
          <a:ext cx="0" cy="0"/>
          <a:chOff x="0" y="0"/>
          <a:chExt cx="0" cy="0"/>
        </a:xfrm>
      </p:grpSpPr>
      <p:pic>
        <p:nvPicPr>
          <p:cNvPr id="330" name="Google Shape;330;p7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31" name="Google Shape;331;p7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32" name="Google Shape;332;p73"/>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333" name="Shape 333"/>
        <p:cNvGrpSpPr/>
        <p:nvPr/>
      </p:nvGrpSpPr>
      <p:grpSpPr>
        <a:xfrm>
          <a:off x="0" y="0"/>
          <a:ext cx="0" cy="0"/>
          <a:chOff x="0" y="0"/>
          <a:chExt cx="0" cy="0"/>
        </a:xfrm>
      </p:grpSpPr>
      <p:pic>
        <p:nvPicPr>
          <p:cNvPr id="334" name="Google Shape;334;p74"/>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35" name="Google Shape;335;p7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336" name="Google Shape;336;p74"/>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337" name="Shape 337"/>
        <p:cNvGrpSpPr/>
        <p:nvPr/>
      </p:nvGrpSpPr>
      <p:grpSpPr>
        <a:xfrm>
          <a:off x="0" y="0"/>
          <a:ext cx="0" cy="0"/>
          <a:chOff x="0" y="0"/>
          <a:chExt cx="0" cy="0"/>
        </a:xfrm>
      </p:grpSpPr>
      <p:pic>
        <p:nvPicPr>
          <p:cNvPr id="338" name="Google Shape;338;p75"/>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39" name="Google Shape;339;p75"/>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75"/>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41" name="Google Shape;341;p75"/>
          <p:cNvGrpSpPr/>
          <p:nvPr/>
        </p:nvGrpSpPr>
        <p:grpSpPr>
          <a:xfrm>
            <a:off x="1975500" y="3845558"/>
            <a:ext cx="5193000" cy="763721"/>
            <a:chOff x="1975250" y="1903874"/>
            <a:chExt cx="5193000" cy="763721"/>
          </a:xfrm>
        </p:grpSpPr>
        <p:sp>
          <p:nvSpPr>
            <p:cNvPr id="342" name="Google Shape;342;p75"/>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43" name="Google Shape;343;p75"/>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44" name="Google Shape;344;p75"/>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45" name="Shape 345"/>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346" name="Shape 346"/>
        <p:cNvGrpSpPr/>
        <p:nvPr/>
      </p:nvGrpSpPr>
      <p:grpSpPr>
        <a:xfrm>
          <a:off x="0" y="0"/>
          <a:ext cx="0" cy="0"/>
          <a:chOff x="0" y="0"/>
          <a:chExt cx="0" cy="0"/>
        </a:xfrm>
      </p:grpSpPr>
      <p:sp>
        <p:nvSpPr>
          <p:cNvPr id="347" name="Google Shape;347;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348" name="Google Shape;348;p77"/>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9" name="Shape 349"/>
        <p:cNvGrpSpPr/>
        <p:nvPr/>
      </p:nvGrpSpPr>
      <p:grpSpPr>
        <a:xfrm>
          <a:off x="0" y="0"/>
          <a:ext cx="0" cy="0"/>
          <a:chOff x="0" y="0"/>
          <a:chExt cx="0" cy="0"/>
        </a:xfrm>
      </p:grpSpPr>
      <p:sp>
        <p:nvSpPr>
          <p:cNvPr id="350" name="Google Shape;350;p78"/>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51" name="Google Shape;351;p78"/>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52" name="Google Shape;35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353" name="Shape 353"/>
        <p:cNvGrpSpPr/>
        <p:nvPr/>
      </p:nvGrpSpPr>
      <p:grpSpPr>
        <a:xfrm>
          <a:off x="0" y="0"/>
          <a:ext cx="0" cy="0"/>
          <a:chOff x="0" y="0"/>
          <a:chExt cx="0" cy="0"/>
        </a:xfrm>
      </p:grpSpPr>
      <p:sp>
        <p:nvSpPr>
          <p:cNvPr id="354" name="Google Shape;354;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5" name="Google Shape;355;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56" name="Google Shape;356;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357" name="Shape 357"/>
        <p:cNvGrpSpPr/>
        <p:nvPr/>
      </p:nvGrpSpPr>
      <p:grpSpPr>
        <a:xfrm>
          <a:off x="0" y="0"/>
          <a:ext cx="0" cy="0"/>
          <a:chOff x="0" y="0"/>
          <a:chExt cx="0" cy="0"/>
        </a:xfrm>
      </p:grpSpPr>
      <p:sp>
        <p:nvSpPr>
          <p:cNvPr id="358" name="Google Shape;358;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9" name="Google Shape;359;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60" name="Google Shape;360;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4">
    <p:spTree>
      <p:nvGrpSpPr>
        <p:cNvPr id="361" name="Shape 361"/>
        <p:cNvGrpSpPr/>
        <p:nvPr/>
      </p:nvGrpSpPr>
      <p:grpSpPr>
        <a:xfrm>
          <a:off x="0" y="0"/>
          <a:ext cx="0" cy="0"/>
          <a:chOff x="0" y="0"/>
          <a:chExt cx="0" cy="0"/>
        </a:xfrm>
      </p:grpSpPr>
      <p:sp>
        <p:nvSpPr>
          <p:cNvPr id="362" name="Google Shape;362;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3" name="Google Shape;363;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64" name="Google Shape;364;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365" name="Shape 365"/>
        <p:cNvGrpSpPr/>
        <p:nvPr/>
      </p:nvGrpSpPr>
      <p:grpSpPr>
        <a:xfrm>
          <a:off x="0" y="0"/>
          <a:ext cx="0" cy="0"/>
          <a:chOff x="0" y="0"/>
          <a:chExt cx="0" cy="0"/>
        </a:xfrm>
      </p:grpSpPr>
      <p:sp>
        <p:nvSpPr>
          <p:cNvPr id="366" name="Google Shape;366;p8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67" name="Google Shape;367;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theme" Target="../theme/theme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theme" Target="../theme/theme4.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24" name="Shape 124"/>
        <p:cNvGrpSpPr/>
        <p:nvPr/>
      </p:nvGrpSpPr>
      <p:grpSpPr>
        <a:xfrm>
          <a:off x="0" y="0"/>
          <a:ext cx="0" cy="0"/>
          <a:chOff x="0" y="0"/>
          <a:chExt cx="0" cy="0"/>
        </a:xfrm>
      </p:grpSpPr>
      <p:sp>
        <p:nvSpPr>
          <p:cNvPr id="125" name="Google Shape;1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126" name="Google Shape;12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127" name="Google Shape;127;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46" name="Shape 246"/>
        <p:cNvGrpSpPr/>
        <p:nvPr/>
      </p:nvGrpSpPr>
      <p:grpSpPr>
        <a:xfrm>
          <a:off x="0" y="0"/>
          <a:ext cx="0" cy="0"/>
          <a:chOff x="0" y="0"/>
          <a:chExt cx="0" cy="0"/>
        </a:xfrm>
      </p:grpSpPr>
      <p:sp>
        <p:nvSpPr>
          <p:cNvPr id="247" name="Google Shape;247;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248" name="Google Shape;248;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249" name="Google Shape;249;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arame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hyperlink" Target="https://en.wikipedia.org/wiki/Machine_learning" TargetMode="External"/><Relationship Id="rId4" Type="http://schemas.openxmlformats.org/officeDocument/2006/relationships/hyperlink" Target="https://en.wikipedia.org/wiki/Parameter" TargetMode="External"/><Relationship Id="rId5" Type="http://schemas.openxmlformats.org/officeDocument/2006/relationships/image" Target="../media/image2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2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29.gif"/><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29.gif"/><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8.gif"/><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92"/>
          <p:cNvSpPr/>
          <p:nvPr/>
        </p:nvSpPr>
        <p:spPr>
          <a:xfrm>
            <a:off x="4646813" y="139930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426" name="Google Shape;426;p92"/>
          <p:cNvSpPr txBox="1"/>
          <p:nvPr>
            <p:ph idx="4294967295" type="title"/>
          </p:nvPr>
        </p:nvSpPr>
        <p:spPr>
          <a:xfrm>
            <a:off x="727650" y="-249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Es un proceso iterativo</a:t>
            </a:r>
            <a:endParaRPr>
              <a:solidFill>
                <a:srgbClr val="FFFFFF"/>
              </a:solidFill>
            </a:endParaRPr>
          </a:p>
        </p:txBody>
      </p:sp>
      <p:sp>
        <p:nvSpPr>
          <p:cNvPr id="427" name="Google Shape;427;p92"/>
          <p:cNvSpPr txBox="1"/>
          <p:nvPr/>
        </p:nvSpPr>
        <p:spPr>
          <a:xfrm>
            <a:off x="437625" y="752400"/>
            <a:ext cx="14325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B7B7B7"/>
                </a:solidFill>
                <a:latin typeface="Rubik"/>
                <a:ea typeface="Rubik"/>
                <a:cs typeface="Rubik"/>
                <a:sym typeface="Rubik"/>
              </a:rPr>
              <a:t>DEFINICIÓN</a:t>
            </a:r>
            <a:endParaRPr>
              <a:solidFill>
                <a:srgbClr val="B7B7B7"/>
              </a:solidFill>
              <a:latin typeface="Rubik"/>
              <a:ea typeface="Rubik"/>
              <a:cs typeface="Rubik"/>
              <a:sym typeface="Rubik"/>
            </a:endParaRPr>
          </a:p>
        </p:txBody>
      </p:sp>
      <p:sp>
        <p:nvSpPr>
          <p:cNvPr id="428" name="Google Shape;428;p92"/>
          <p:cNvSpPr txBox="1"/>
          <p:nvPr/>
        </p:nvSpPr>
        <p:spPr>
          <a:xfrm>
            <a:off x="2390747" y="752400"/>
            <a:ext cx="18219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B7B7B7"/>
                </a:solidFill>
                <a:latin typeface="Rubik"/>
                <a:ea typeface="Rubik"/>
                <a:cs typeface="Rubik"/>
                <a:sym typeface="Rubik"/>
              </a:rPr>
              <a:t>INVESTIGACIÓN</a:t>
            </a:r>
            <a:endParaRPr>
              <a:solidFill>
                <a:srgbClr val="B7B7B7"/>
              </a:solidFill>
              <a:latin typeface="Rubik"/>
              <a:ea typeface="Rubik"/>
              <a:cs typeface="Rubik"/>
              <a:sym typeface="Rubik"/>
            </a:endParaRPr>
          </a:p>
        </p:txBody>
      </p:sp>
      <p:sp>
        <p:nvSpPr>
          <p:cNvPr id="429" name="Google Shape;429;p92"/>
          <p:cNvSpPr txBox="1"/>
          <p:nvPr/>
        </p:nvSpPr>
        <p:spPr>
          <a:xfrm>
            <a:off x="6836953" y="752400"/>
            <a:ext cx="18219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B7B7B7"/>
                </a:solidFill>
                <a:latin typeface="Rubik"/>
                <a:ea typeface="Rubik"/>
                <a:cs typeface="Rubik"/>
                <a:sym typeface="Rubik"/>
              </a:rPr>
              <a:t>PRESENTACIÓN</a:t>
            </a:r>
            <a:endParaRPr>
              <a:solidFill>
                <a:srgbClr val="B7B7B7"/>
              </a:solidFill>
              <a:latin typeface="Rubik"/>
              <a:ea typeface="Rubik"/>
              <a:cs typeface="Rubik"/>
              <a:sym typeface="Rubik"/>
            </a:endParaRPr>
          </a:p>
        </p:txBody>
      </p:sp>
      <p:sp>
        <p:nvSpPr>
          <p:cNvPr id="430" name="Google Shape;430;p92"/>
          <p:cNvSpPr txBox="1"/>
          <p:nvPr/>
        </p:nvSpPr>
        <p:spPr>
          <a:xfrm>
            <a:off x="4556107" y="752400"/>
            <a:ext cx="18726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rgbClr val="B7B7B7"/>
                </a:solidFill>
                <a:latin typeface="Rubik"/>
                <a:ea typeface="Rubik"/>
                <a:cs typeface="Rubik"/>
                <a:sym typeface="Rubik"/>
              </a:rPr>
              <a:t>ANÁLISIS</a:t>
            </a:r>
            <a:endParaRPr>
              <a:solidFill>
                <a:srgbClr val="B7B7B7"/>
              </a:solidFill>
              <a:latin typeface="Rubik"/>
              <a:ea typeface="Rubik"/>
              <a:cs typeface="Rubik"/>
              <a:sym typeface="Rubik"/>
            </a:endParaRPr>
          </a:p>
        </p:txBody>
      </p:sp>
      <p:sp>
        <p:nvSpPr>
          <p:cNvPr id="431" name="Google Shape;431;p92"/>
          <p:cNvSpPr txBox="1"/>
          <p:nvPr/>
        </p:nvSpPr>
        <p:spPr>
          <a:xfrm>
            <a:off x="4672163" y="1353100"/>
            <a:ext cx="1821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Ingeniería features</a:t>
            </a:r>
            <a:endParaRPr>
              <a:solidFill>
                <a:srgbClr val="434343"/>
              </a:solidFill>
              <a:latin typeface="Rubik"/>
              <a:ea typeface="Rubik"/>
              <a:cs typeface="Rubik"/>
              <a:sym typeface="Rubik"/>
            </a:endParaRPr>
          </a:p>
        </p:txBody>
      </p:sp>
      <p:sp>
        <p:nvSpPr>
          <p:cNvPr id="432" name="Google Shape;432;p92"/>
          <p:cNvSpPr/>
          <p:nvPr/>
        </p:nvSpPr>
        <p:spPr>
          <a:xfrm>
            <a:off x="4646813" y="206015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2"/>
          <p:cNvSpPr txBox="1"/>
          <p:nvPr/>
        </p:nvSpPr>
        <p:spPr>
          <a:xfrm>
            <a:off x="4672163" y="2013950"/>
            <a:ext cx="18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434343"/>
                </a:solidFill>
                <a:latin typeface="Rubik"/>
                <a:ea typeface="Rubik"/>
                <a:cs typeface="Rubik"/>
                <a:sym typeface="Rubik"/>
              </a:rPr>
              <a:t>Selección del modelo</a:t>
            </a:r>
            <a:endParaRPr sz="1300">
              <a:solidFill>
                <a:srgbClr val="434343"/>
              </a:solidFill>
              <a:latin typeface="Rubik"/>
              <a:ea typeface="Rubik"/>
              <a:cs typeface="Rubik"/>
              <a:sym typeface="Rubik"/>
            </a:endParaRPr>
          </a:p>
        </p:txBody>
      </p:sp>
      <p:sp>
        <p:nvSpPr>
          <p:cNvPr id="434" name="Google Shape;434;p92"/>
          <p:cNvSpPr/>
          <p:nvPr/>
        </p:nvSpPr>
        <p:spPr>
          <a:xfrm>
            <a:off x="4646813" y="272100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2"/>
          <p:cNvSpPr txBox="1"/>
          <p:nvPr/>
        </p:nvSpPr>
        <p:spPr>
          <a:xfrm>
            <a:off x="4672163" y="2674800"/>
            <a:ext cx="1821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rgbClr val="434343"/>
                </a:solidFill>
                <a:latin typeface="Rubik"/>
                <a:ea typeface="Rubik"/>
                <a:cs typeface="Rubik"/>
                <a:sym typeface="Rubik"/>
              </a:rPr>
              <a:t>Evaluación</a:t>
            </a:r>
            <a:endParaRPr sz="1300">
              <a:solidFill>
                <a:srgbClr val="434343"/>
              </a:solidFill>
              <a:latin typeface="Rubik"/>
              <a:ea typeface="Rubik"/>
              <a:cs typeface="Rubik"/>
              <a:sym typeface="Rubik"/>
            </a:endParaRPr>
          </a:p>
        </p:txBody>
      </p:sp>
      <p:cxnSp>
        <p:nvCxnSpPr>
          <p:cNvPr id="436" name="Google Shape;436;p92"/>
          <p:cNvCxnSpPr>
            <a:stCxn id="431" idx="2"/>
            <a:endCxn id="433" idx="0"/>
          </p:cNvCxnSpPr>
          <p:nvPr/>
        </p:nvCxnSpPr>
        <p:spPr>
          <a:xfrm>
            <a:off x="5583113" y="1746700"/>
            <a:ext cx="0" cy="267300"/>
          </a:xfrm>
          <a:prstGeom prst="straightConnector1">
            <a:avLst/>
          </a:prstGeom>
          <a:noFill/>
          <a:ln cap="flat" cmpd="sng" w="9525">
            <a:solidFill>
              <a:srgbClr val="434343"/>
            </a:solidFill>
            <a:prstDash val="solid"/>
            <a:round/>
            <a:headEnd len="med" w="med" type="none"/>
            <a:tailEnd len="med" w="med" type="triangle"/>
          </a:ln>
        </p:spPr>
      </p:cxnSp>
      <p:cxnSp>
        <p:nvCxnSpPr>
          <p:cNvPr id="437" name="Google Shape;437;p92"/>
          <p:cNvCxnSpPr>
            <a:stCxn id="433" idx="2"/>
          </p:cNvCxnSpPr>
          <p:nvPr/>
        </p:nvCxnSpPr>
        <p:spPr>
          <a:xfrm>
            <a:off x="5583113" y="2407550"/>
            <a:ext cx="0" cy="290400"/>
          </a:xfrm>
          <a:prstGeom prst="straightConnector1">
            <a:avLst/>
          </a:prstGeom>
          <a:noFill/>
          <a:ln cap="flat" cmpd="sng" w="9525">
            <a:solidFill>
              <a:srgbClr val="434343"/>
            </a:solidFill>
            <a:prstDash val="solid"/>
            <a:round/>
            <a:headEnd len="med" w="med" type="none"/>
            <a:tailEnd len="med" w="med" type="triangle"/>
          </a:ln>
        </p:spPr>
      </p:cxnSp>
      <p:sp>
        <p:nvSpPr>
          <p:cNvPr id="438" name="Google Shape;438;p92"/>
          <p:cNvSpPr/>
          <p:nvPr/>
        </p:nvSpPr>
        <p:spPr>
          <a:xfrm>
            <a:off x="4465412" y="1578450"/>
            <a:ext cx="181420" cy="1292690"/>
          </a:xfrm>
          <a:custGeom>
            <a:rect b="b" l="l" r="r" t="t"/>
            <a:pathLst>
              <a:path extrusionOk="0" h="52251" w="15300">
                <a:moveTo>
                  <a:pt x="15300" y="52251"/>
                </a:moveTo>
                <a:cubicBezTo>
                  <a:pt x="2034" y="46947"/>
                  <a:pt x="-3391" y="24561"/>
                  <a:pt x="2237" y="11430"/>
                </a:cubicBezTo>
                <a:cubicBezTo>
                  <a:pt x="4310" y="6594"/>
                  <a:pt x="9403" y="3720"/>
                  <a:pt x="13123" y="0"/>
                </a:cubicBezTo>
              </a:path>
            </a:pathLst>
          </a:custGeom>
          <a:noFill/>
          <a:ln cap="flat" cmpd="sng" w="9525">
            <a:solidFill>
              <a:srgbClr val="434343"/>
            </a:solidFill>
            <a:prstDash val="solid"/>
            <a:round/>
            <a:headEnd len="med" w="med" type="none"/>
            <a:tailEnd len="med" w="med" type="stealth"/>
          </a:ln>
        </p:spPr>
      </p:sp>
      <p:sp>
        <p:nvSpPr>
          <p:cNvPr id="439" name="Google Shape;439;p92"/>
          <p:cNvSpPr/>
          <p:nvPr/>
        </p:nvSpPr>
        <p:spPr>
          <a:xfrm>
            <a:off x="2365400" y="139930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2"/>
          <p:cNvSpPr txBox="1"/>
          <p:nvPr/>
        </p:nvSpPr>
        <p:spPr>
          <a:xfrm>
            <a:off x="2390750" y="1353100"/>
            <a:ext cx="18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Obtención de datos</a:t>
            </a:r>
            <a:endParaRPr>
              <a:solidFill>
                <a:srgbClr val="434343"/>
              </a:solidFill>
              <a:latin typeface="Rubik"/>
              <a:ea typeface="Rubik"/>
              <a:cs typeface="Rubik"/>
              <a:sym typeface="Rubik"/>
            </a:endParaRPr>
          </a:p>
        </p:txBody>
      </p:sp>
      <p:sp>
        <p:nvSpPr>
          <p:cNvPr id="441" name="Google Shape;441;p92"/>
          <p:cNvSpPr/>
          <p:nvPr/>
        </p:nvSpPr>
        <p:spPr>
          <a:xfrm>
            <a:off x="2365400" y="206015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2"/>
          <p:cNvSpPr txBox="1"/>
          <p:nvPr/>
        </p:nvSpPr>
        <p:spPr>
          <a:xfrm>
            <a:off x="2390750" y="2013950"/>
            <a:ext cx="18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434343"/>
                </a:solidFill>
                <a:latin typeface="Rubik"/>
                <a:ea typeface="Rubik"/>
                <a:cs typeface="Rubik"/>
                <a:sym typeface="Rubik"/>
              </a:rPr>
              <a:t>Adecuación de datos</a:t>
            </a:r>
            <a:endParaRPr sz="1300">
              <a:solidFill>
                <a:srgbClr val="434343"/>
              </a:solidFill>
              <a:latin typeface="Rubik"/>
              <a:ea typeface="Rubik"/>
              <a:cs typeface="Rubik"/>
              <a:sym typeface="Rubik"/>
            </a:endParaRPr>
          </a:p>
        </p:txBody>
      </p:sp>
      <p:sp>
        <p:nvSpPr>
          <p:cNvPr id="443" name="Google Shape;443;p92"/>
          <p:cNvSpPr/>
          <p:nvPr/>
        </p:nvSpPr>
        <p:spPr>
          <a:xfrm>
            <a:off x="2365400" y="2721000"/>
            <a:ext cx="1872600" cy="301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2"/>
          <p:cNvSpPr txBox="1"/>
          <p:nvPr/>
        </p:nvSpPr>
        <p:spPr>
          <a:xfrm>
            <a:off x="2390750" y="2674800"/>
            <a:ext cx="18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434343"/>
                </a:solidFill>
                <a:latin typeface="Rubik"/>
                <a:ea typeface="Rubik"/>
                <a:cs typeface="Rubik"/>
                <a:sym typeface="Rubik"/>
              </a:rPr>
              <a:t>Exploración de datos</a:t>
            </a:r>
            <a:endParaRPr sz="1300">
              <a:solidFill>
                <a:srgbClr val="434343"/>
              </a:solidFill>
              <a:latin typeface="Rubik"/>
              <a:ea typeface="Rubik"/>
              <a:cs typeface="Rubik"/>
              <a:sym typeface="Rubik"/>
            </a:endParaRPr>
          </a:p>
        </p:txBody>
      </p:sp>
      <p:cxnSp>
        <p:nvCxnSpPr>
          <p:cNvPr id="445" name="Google Shape;445;p92"/>
          <p:cNvCxnSpPr>
            <a:stCxn id="440" idx="2"/>
            <a:endCxn id="442" idx="0"/>
          </p:cNvCxnSpPr>
          <p:nvPr/>
        </p:nvCxnSpPr>
        <p:spPr>
          <a:xfrm>
            <a:off x="3301700" y="1746700"/>
            <a:ext cx="0" cy="267300"/>
          </a:xfrm>
          <a:prstGeom prst="straightConnector1">
            <a:avLst/>
          </a:prstGeom>
          <a:noFill/>
          <a:ln cap="flat" cmpd="sng" w="9525">
            <a:solidFill>
              <a:srgbClr val="434343"/>
            </a:solidFill>
            <a:prstDash val="solid"/>
            <a:round/>
            <a:headEnd len="med" w="med" type="none"/>
            <a:tailEnd len="med" w="med" type="triangle"/>
          </a:ln>
        </p:spPr>
      </p:cxnSp>
      <p:cxnSp>
        <p:nvCxnSpPr>
          <p:cNvPr id="446" name="Google Shape;446;p92"/>
          <p:cNvCxnSpPr>
            <a:stCxn id="442" idx="2"/>
          </p:cNvCxnSpPr>
          <p:nvPr/>
        </p:nvCxnSpPr>
        <p:spPr>
          <a:xfrm>
            <a:off x="3301700" y="2407550"/>
            <a:ext cx="0" cy="290400"/>
          </a:xfrm>
          <a:prstGeom prst="straightConnector1">
            <a:avLst/>
          </a:prstGeom>
          <a:noFill/>
          <a:ln cap="flat" cmpd="sng" w="9525">
            <a:solidFill>
              <a:srgbClr val="434343"/>
            </a:solidFill>
            <a:prstDash val="solid"/>
            <a:round/>
            <a:headEnd len="med" w="med" type="none"/>
            <a:tailEnd len="med" w="med" type="triangle"/>
          </a:ln>
        </p:spPr>
      </p:cxnSp>
      <p:sp>
        <p:nvSpPr>
          <p:cNvPr id="447" name="Google Shape;447;p92"/>
          <p:cNvSpPr/>
          <p:nvPr/>
        </p:nvSpPr>
        <p:spPr>
          <a:xfrm>
            <a:off x="2183996" y="1578450"/>
            <a:ext cx="181420" cy="1292690"/>
          </a:xfrm>
          <a:custGeom>
            <a:rect b="b" l="l" r="r" t="t"/>
            <a:pathLst>
              <a:path extrusionOk="0" h="52251" w="15300">
                <a:moveTo>
                  <a:pt x="15300" y="52251"/>
                </a:moveTo>
                <a:cubicBezTo>
                  <a:pt x="2034" y="46947"/>
                  <a:pt x="-3391" y="24561"/>
                  <a:pt x="2237" y="11430"/>
                </a:cubicBezTo>
                <a:cubicBezTo>
                  <a:pt x="4310" y="6594"/>
                  <a:pt x="9403" y="3720"/>
                  <a:pt x="13123" y="0"/>
                </a:cubicBezTo>
              </a:path>
            </a:pathLst>
          </a:custGeom>
          <a:noFill/>
          <a:ln cap="flat" cmpd="sng" w="9525">
            <a:solidFill>
              <a:srgbClr val="434343"/>
            </a:solidFill>
            <a:prstDash val="solid"/>
            <a:round/>
            <a:headEnd len="med" w="med" type="none"/>
            <a:tailEnd len="med" w="med" type="stealth"/>
          </a:ln>
        </p:spPr>
      </p:sp>
      <p:sp>
        <p:nvSpPr>
          <p:cNvPr id="448" name="Google Shape;448;p92"/>
          <p:cNvSpPr/>
          <p:nvPr/>
        </p:nvSpPr>
        <p:spPr>
          <a:xfrm>
            <a:off x="6811600" y="1399300"/>
            <a:ext cx="1872600" cy="535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2"/>
          <p:cNvSpPr txBox="1"/>
          <p:nvPr/>
        </p:nvSpPr>
        <p:spPr>
          <a:xfrm>
            <a:off x="6836950" y="1353100"/>
            <a:ext cx="1821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Puesta en producción</a:t>
            </a:r>
            <a:endParaRPr>
              <a:solidFill>
                <a:srgbClr val="434343"/>
              </a:solidFill>
              <a:latin typeface="Rubik"/>
              <a:ea typeface="Rubik"/>
              <a:cs typeface="Rubik"/>
              <a:sym typeface="Rubik"/>
            </a:endParaRPr>
          </a:p>
        </p:txBody>
      </p:sp>
      <p:cxnSp>
        <p:nvCxnSpPr>
          <p:cNvPr id="450" name="Google Shape;450;p92"/>
          <p:cNvCxnSpPr/>
          <p:nvPr/>
        </p:nvCxnSpPr>
        <p:spPr>
          <a:xfrm rot="10800000">
            <a:off x="4212647" y="987150"/>
            <a:ext cx="658800" cy="0"/>
          </a:xfrm>
          <a:prstGeom prst="straightConnector1">
            <a:avLst/>
          </a:prstGeom>
          <a:noFill/>
          <a:ln cap="flat" cmpd="sng" w="9525">
            <a:solidFill>
              <a:srgbClr val="E1446D"/>
            </a:solidFill>
            <a:prstDash val="solid"/>
            <a:round/>
            <a:headEnd len="med" w="med" type="stealth"/>
            <a:tailEnd len="med" w="med" type="none"/>
          </a:ln>
        </p:spPr>
      </p:cxnSp>
      <p:sp>
        <p:nvSpPr>
          <p:cNvPr id="451" name="Google Shape;451;p92"/>
          <p:cNvSpPr/>
          <p:nvPr/>
        </p:nvSpPr>
        <p:spPr>
          <a:xfrm>
            <a:off x="3986900" y="638388"/>
            <a:ext cx="1115753" cy="150837"/>
          </a:xfrm>
          <a:custGeom>
            <a:rect b="b" l="l" r="r" t="t"/>
            <a:pathLst>
              <a:path extrusionOk="0" h="8680" w="55517">
                <a:moveTo>
                  <a:pt x="55517" y="7591"/>
                </a:moveTo>
                <a:cubicBezTo>
                  <a:pt x="43559" y="-1379"/>
                  <a:pt x="25067" y="-1487"/>
                  <a:pt x="10885" y="3237"/>
                </a:cubicBezTo>
                <a:cubicBezTo>
                  <a:pt x="7036" y="4519"/>
                  <a:pt x="4057" y="8680"/>
                  <a:pt x="0" y="8680"/>
                </a:cubicBezTo>
              </a:path>
            </a:pathLst>
          </a:custGeom>
          <a:noFill/>
          <a:ln cap="flat" cmpd="sng" w="9525">
            <a:solidFill>
              <a:srgbClr val="E1446D"/>
            </a:solidFill>
            <a:prstDash val="solid"/>
            <a:round/>
            <a:headEnd len="med" w="med" type="none"/>
            <a:tailEnd len="med" w="med" type="stealth"/>
          </a:ln>
        </p:spPr>
      </p:sp>
      <p:cxnSp>
        <p:nvCxnSpPr>
          <p:cNvPr id="452" name="Google Shape;452;p92"/>
          <p:cNvCxnSpPr/>
          <p:nvPr/>
        </p:nvCxnSpPr>
        <p:spPr>
          <a:xfrm rot="10800000">
            <a:off x="6193847" y="987150"/>
            <a:ext cx="658800" cy="0"/>
          </a:xfrm>
          <a:prstGeom prst="straightConnector1">
            <a:avLst/>
          </a:prstGeom>
          <a:noFill/>
          <a:ln cap="flat" cmpd="sng" w="9525">
            <a:solidFill>
              <a:srgbClr val="E1446D"/>
            </a:solidFill>
            <a:prstDash val="solid"/>
            <a:round/>
            <a:headEnd len="med" w="med" type="stealth"/>
            <a:tailEnd len="med" w="med" type="none"/>
          </a:ln>
        </p:spPr>
      </p:cxnSp>
      <p:sp>
        <p:nvSpPr>
          <p:cNvPr id="453" name="Google Shape;453;p92"/>
          <p:cNvSpPr/>
          <p:nvPr/>
        </p:nvSpPr>
        <p:spPr>
          <a:xfrm>
            <a:off x="5968100" y="638388"/>
            <a:ext cx="1115753" cy="150837"/>
          </a:xfrm>
          <a:custGeom>
            <a:rect b="b" l="l" r="r" t="t"/>
            <a:pathLst>
              <a:path extrusionOk="0" h="8680" w="55517">
                <a:moveTo>
                  <a:pt x="55517" y="7591"/>
                </a:moveTo>
                <a:cubicBezTo>
                  <a:pt x="43559" y="-1379"/>
                  <a:pt x="25067" y="-1487"/>
                  <a:pt x="10885" y="3237"/>
                </a:cubicBezTo>
                <a:cubicBezTo>
                  <a:pt x="7036" y="4519"/>
                  <a:pt x="4057" y="8680"/>
                  <a:pt x="0" y="8680"/>
                </a:cubicBezTo>
              </a:path>
            </a:pathLst>
          </a:custGeom>
          <a:noFill/>
          <a:ln cap="flat" cmpd="sng" w="9525">
            <a:solidFill>
              <a:srgbClr val="E1446D"/>
            </a:solidFill>
            <a:prstDash val="solid"/>
            <a:round/>
            <a:headEnd len="med" w="med" type="none"/>
            <a:tailEnd len="med" w="med" type="stealth"/>
          </a:ln>
        </p:spPr>
      </p:sp>
      <p:cxnSp>
        <p:nvCxnSpPr>
          <p:cNvPr id="454" name="Google Shape;454;p92"/>
          <p:cNvCxnSpPr/>
          <p:nvPr/>
        </p:nvCxnSpPr>
        <p:spPr>
          <a:xfrm rot="10800000">
            <a:off x="1827689" y="987150"/>
            <a:ext cx="658800" cy="0"/>
          </a:xfrm>
          <a:prstGeom prst="straightConnector1">
            <a:avLst/>
          </a:prstGeom>
          <a:noFill/>
          <a:ln cap="flat" cmpd="sng" w="9525">
            <a:solidFill>
              <a:srgbClr val="E1446D"/>
            </a:solidFill>
            <a:prstDash val="solid"/>
            <a:round/>
            <a:headEnd len="med" w="med" type="stealth"/>
            <a:tailEnd len="med" w="med" type="none"/>
          </a:ln>
        </p:spPr>
      </p:cxnSp>
      <p:sp>
        <p:nvSpPr>
          <p:cNvPr id="455" name="Google Shape;455;p92"/>
          <p:cNvSpPr/>
          <p:nvPr/>
        </p:nvSpPr>
        <p:spPr>
          <a:xfrm>
            <a:off x="1601941" y="638388"/>
            <a:ext cx="1115753" cy="150837"/>
          </a:xfrm>
          <a:custGeom>
            <a:rect b="b" l="l" r="r" t="t"/>
            <a:pathLst>
              <a:path extrusionOk="0" h="8680" w="55517">
                <a:moveTo>
                  <a:pt x="55517" y="7591"/>
                </a:moveTo>
                <a:cubicBezTo>
                  <a:pt x="43559" y="-1379"/>
                  <a:pt x="25067" y="-1487"/>
                  <a:pt x="10885" y="3237"/>
                </a:cubicBezTo>
                <a:cubicBezTo>
                  <a:pt x="7036" y="4519"/>
                  <a:pt x="4057" y="8680"/>
                  <a:pt x="0" y="8680"/>
                </a:cubicBezTo>
              </a:path>
            </a:pathLst>
          </a:custGeom>
          <a:noFill/>
          <a:ln cap="flat" cmpd="sng" w="9525">
            <a:solidFill>
              <a:srgbClr val="E1446D"/>
            </a:solidFill>
            <a:prstDash val="solid"/>
            <a:round/>
            <a:headEnd len="med" w="med" type="none"/>
            <a:tailEnd len="med" w="med" type="stealth"/>
          </a:ln>
        </p:spPr>
      </p:sp>
      <p:sp>
        <p:nvSpPr>
          <p:cNvPr id="456" name="Google Shape;456;p92"/>
          <p:cNvSpPr txBox="1"/>
          <p:nvPr/>
        </p:nvSpPr>
        <p:spPr>
          <a:xfrm>
            <a:off x="896100" y="3825925"/>
            <a:ext cx="73518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800">
                <a:latin typeface="Rubik Light"/>
                <a:ea typeface="Rubik Light"/>
                <a:cs typeface="Rubik Light"/>
                <a:sym typeface="Rubik Light"/>
              </a:rPr>
              <a:t>Veamos cada etapa más en detalle</a:t>
            </a:r>
            <a:endParaRPr sz="2800">
              <a:latin typeface="Rubik Light"/>
              <a:ea typeface="Rubik Light"/>
              <a:cs typeface="Rubik Light"/>
              <a:sym typeface="Rubik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462" name="Google Shape;462;p93"/>
          <p:cNvSpPr/>
          <p:nvPr/>
        </p:nvSpPr>
        <p:spPr>
          <a:xfrm>
            <a:off x="2716850" y="53200"/>
            <a:ext cx="352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1</a:t>
            </a:r>
            <a:endParaRPr>
              <a:solidFill>
                <a:srgbClr val="FFFFFF"/>
              </a:solidFill>
              <a:latin typeface="Rubik"/>
              <a:ea typeface="Rubik"/>
              <a:cs typeface="Rubik"/>
              <a:sym typeface="Rubik"/>
            </a:endParaRPr>
          </a:p>
        </p:txBody>
      </p:sp>
      <p:sp>
        <p:nvSpPr>
          <p:cNvPr id="463" name="Google Shape;463;p93"/>
          <p:cNvSpPr/>
          <p:nvPr/>
        </p:nvSpPr>
        <p:spPr>
          <a:xfrm>
            <a:off x="3276433"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2</a:t>
            </a:r>
            <a:endParaRPr>
              <a:solidFill>
                <a:srgbClr val="FFFFFF"/>
              </a:solidFill>
              <a:latin typeface="Rubik"/>
              <a:ea typeface="Rubik"/>
              <a:cs typeface="Rubik"/>
              <a:sym typeface="Rubik"/>
            </a:endParaRPr>
          </a:p>
        </p:txBody>
      </p:sp>
      <p:sp>
        <p:nvSpPr>
          <p:cNvPr id="464" name="Google Shape;464;p93"/>
          <p:cNvSpPr/>
          <p:nvPr/>
        </p:nvSpPr>
        <p:spPr>
          <a:xfrm>
            <a:off x="3836017"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3</a:t>
            </a:r>
            <a:endParaRPr>
              <a:solidFill>
                <a:srgbClr val="FFFFFF"/>
              </a:solidFill>
              <a:latin typeface="Rubik"/>
              <a:ea typeface="Rubik"/>
              <a:cs typeface="Rubik"/>
              <a:sym typeface="Rubik"/>
            </a:endParaRPr>
          </a:p>
        </p:txBody>
      </p:sp>
      <p:sp>
        <p:nvSpPr>
          <p:cNvPr id="465" name="Google Shape;465;p93"/>
          <p:cNvSpPr/>
          <p:nvPr/>
        </p:nvSpPr>
        <p:spPr>
          <a:xfrm>
            <a:off x="4395600"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4</a:t>
            </a:r>
            <a:endParaRPr>
              <a:solidFill>
                <a:srgbClr val="FFFFFF"/>
              </a:solidFill>
              <a:latin typeface="Rubik"/>
              <a:ea typeface="Rubik"/>
              <a:cs typeface="Rubik"/>
              <a:sym typeface="Rubik"/>
            </a:endParaRPr>
          </a:p>
        </p:txBody>
      </p:sp>
      <p:sp>
        <p:nvSpPr>
          <p:cNvPr id="466" name="Google Shape;466;p93"/>
          <p:cNvSpPr/>
          <p:nvPr/>
        </p:nvSpPr>
        <p:spPr>
          <a:xfrm>
            <a:off x="4955183"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5</a:t>
            </a:r>
            <a:endParaRPr>
              <a:solidFill>
                <a:srgbClr val="FFFFFF"/>
              </a:solidFill>
              <a:latin typeface="Rubik"/>
              <a:ea typeface="Rubik"/>
              <a:cs typeface="Rubik"/>
              <a:sym typeface="Rubik"/>
            </a:endParaRPr>
          </a:p>
        </p:txBody>
      </p:sp>
      <p:sp>
        <p:nvSpPr>
          <p:cNvPr id="467" name="Google Shape;467;p93"/>
          <p:cNvSpPr/>
          <p:nvPr/>
        </p:nvSpPr>
        <p:spPr>
          <a:xfrm>
            <a:off x="5514766"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6</a:t>
            </a:r>
            <a:endParaRPr>
              <a:solidFill>
                <a:srgbClr val="FFFFFF"/>
              </a:solidFill>
              <a:latin typeface="Rubik"/>
              <a:ea typeface="Rubik"/>
              <a:cs typeface="Rubik"/>
              <a:sym typeface="Rubik"/>
            </a:endParaRPr>
          </a:p>
        </p:txBody>
      </p:sp>
      <p:sp>
        <p:nvSpPr>
          <p:cNvPr id="468" name="Google Shape;468;p93"/>
          <p:cNvSpPr/>
          <p:nvPr/>
        </p:nvSpPr>
        <p:spPr>
          <a:xfrm>
            <a:off x="6074350" y="53200"/>
            <a:ext cx="352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ubik"/>
                <a:ea typeface="Rubik"/>
                <a:cs typeface="Rubik"/>
                <a:sym typeface="Rubik"/>
              </a:rPr>
              <a:t>7</a:t>
            </a:r>
            <a:endParaRPr>
              <a:solidFill>
                <a:srgbClr val="FFFFFF"/>
              </a:solidFill>
              <a:latin typeface="Rubik"/>
              <a:ea typeface="Rubik"/>
              <a:cs typeface="Rubik"/>
              <a:sym typeface="Rubik"/>
            </a:endParaRPr>
          </a:p>
        </p:txBody>
      </p:sp>
      <p:sp>
        <p:nvSpPr>
          <p:cNvPr id="469" name="Google Shape;469;p93"/>
          <p:cNvSpPr txBox="1"/>
          <p:nvPr/>
        </p:nvSpPr>
        <p:spPr>
          <a:xfrm>
            <a:off x="988750" y="1133450"/>
            <a:ext cx="58410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4200">
                <a:solidFill>
                  <a:srgbClr val="1A1A1A"/>
                </a:solidFill>
                <a:latin typeface="Rubik Light"/>
                <a:ea typeface="Rubik Light"/>
                <a:cs typeface="Rubik Light"/>
                <a:sym typeface="Rubik Light"/>
              </a:rPr>
              <a:t>¿Se les ocurre cómo podemos empezar a definir un problema?</a:t>
            </a:r>
            <a:endParaRPr sz="4200">
              <a:solidFill>
                <a:srgbClr val="1A1A1A"/>
              </a:solidFill>
              <a:latin typeface="Rubik Light"/>
              <a:ea typeface="Rubik Light"/>
              <a:cs typeface="Rubik Light"/>
              <a:sym typeface="Rubik Light"/>
            </a:endParaRPr>
          </a:p>
        </p:txBody>
      </p:sp>
      <p:sp>
        <p:nvSpPr>
          <p:cNvPr id="470" name="Google Shape;470;p93"/>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1 · Definir del problema</a:t>
            </a:r>
            <a:endParaRPr sz="2000">
              <a:solidFill>
                <a:srgbClr val="E1446D"/>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476" name="Google Shape;476;p94"/>
          <p:cNvSpPr txBox="1"/>
          <p:nvPr/>
        </p:nvSpPr>
        <p:spPr>
          <a:xfrm>
            <a:off x="519150" y="1098600"/>
            <a:ext cx="82755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¿Cuál es el principal objetivo?</a:t>
            </a:r>
            <a:endParaRPr sz="1800">
              <a:solidFill>
                <a:srgbClr val="1A1A1A"/>
              </a:solidFill>
              <a:latin typeface="Rubik Light"/>
              <a:ea typeface="Rubik Light"/>
              <a:cs typeface="Rubik Light"/>
              <a:sym typeface="Rubik Light"/>
            </a:endParaRPr>
          </a:p>
          <a:p>
            <a:pPr indent="-342900" lvl="0" marL="457200" rtl="0" algn="l">
              <a:spcBef>
                <a:spcPts val="1000"/>
              </a:spcBef>
              <a:spcAft>
                <a:spcPts val="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¿Qué vamos a intentar predecir?</a:t>
            </a:r>
            <a:endParaRPr sz="1800">
              <a:solidFill>
                <a:srgbClr val="1A1A1A"/>
              </a:solidFill>
              <a:latin typeface="Rubik Light"/>
              <a:ea typeface="Rubik Light"/>
              <a:cs typeface="Rubik Light"/>
              <a:sym typeface="Rubik Light"/>
            </a:endParaRPr>
          </a:p>
          <a:p>
            <a:pPr indent="-342900" lvl="0" marL="457200" rtl="0" algn="l">
              <a:spcBef>
                <a:spcPts val="1000"/>
              </a:spcBef>
              <a:spcAft>
                <a:spcPts val="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¿A qué clase de problema nos enfrentamos? ¿Clasificación binaria? ¿Multiclase?¿Regresión?</a:t>
            </a:r>
            <a:endParaRPr sz="1800">
              <a:solidFill>
                <a:srgbClr val="1A1A1A"/>
              </a:solidFill>
              <a:latin typeface="Rubik Light"/>
              <a:ea typeface="Rubik Light"/>
              <a:cs typeface="Rubik Light"/>
              <a:sym typeface="Rubik Light"/>
            </a:endParaRPr>
          </a:p>
          <a:p>
            <a:pPr indent="-342900" lvl="0" marL="457200" rtl="0" algn="l">
              <a:spcBef>
                <a:spcPts val="1000"/>
              </a:spcBef>
              <a:spcAft>
                <a:spcPts val="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¿Cuáles son los datos de entrada? ¿Están disponibles?</a:t>
            </a:r>
            <a:endParaRPr sz="1800">
              <a:solidFill>
                <a:srgbClr val="1A1A1A"/>
              </a:solidFill>
              <a:latin typeface="Rubik Light"/>
              <a:ea typeface="Rubik Light"/>
              <a:cs typeface="Rubik Light"/>
              <a:sym typeface="Rubik Light"/>
            </a:endParaRPr>
          </a:p>
          <a:p>
            <a:pPr indent="-342900" lvl="0" marL="457200" rtl="0" algn="l">
              <a:spcBef>
                <a:spcPts val="1000"/>
              </a:spcBef>
              <a:spcAft>
                <a:spcPts val="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¿Cuáles son las características de la variable objetivo?</a:t>
            </a:r>
            <a:endParaRPr sz="1800">
              <a:solidFill>
                <a:srgbClr val="1A1A1A"/>
              </a:solidFill>
              <a:latin typeface="Rubik Light"/>
              <a:ea typeface="Rubik Light"/>
              <a:cs typeface="Rubik Light"/>
              <a:sym typeface="Rubik Light"/>
            </a:endParaRPr>
          </a:p>
          <a:p>
            <a:pPr indent="-342900" lvl="0" marL="457200" rtl="0" algn="l">
              <a:spcBef>
                <a:spcPts val="1000"/>
              </a:spcBef>
              <a:spcAft>
                <a:spcPts val="1000"/>
              </a:spcAft>
              <a:buClr>
                <a:srgbClr val="1A1A1A"/>
              </a:buClr>
              <a:buSzPts val="1800"/>
              <a:buFont typeface="Rubik Light"/>
              <a:buAutoNum type="arabicPeriod"/>
            </a:pPr>
            <a:r>
              <a:rPr lang="es" sz="1800">
                <a:solidFill>
                  <a:srgbClr val="1A1A1A"/>
                </a:solidFill>
                <a:latin typeface="Rubik Light"/>
                <a:ea typeface="Rubik Light"/>
                <a:cs typeface="Rubik Light"/>
                <a:sym typeface="Rubik Light"/>
              </a:rPr>
              <a:t>¿Cómo se va a medir la variable objetivo?</a:t>
            </a:r>
            <a:endParaRPr sz="1800">
              <a:solidFill>
                <a:srgbClr val="1A1A1A"/>
              </a:solidFill>
              <a:latin typeface="Rubik Light"/>
              <a:ea typeface="Rubik Light"/>
              <a:cs typeface="Rubik Light"/>
              <a:sym typeface="Rubik Light"/>
            </a:endParaRPr>
          </a:p>
        </p:txBody>
      </p:sp>
      <p:sp>
        <p:nvSpPr>
          <p:cNvPr id="477" name="Google Shape;477;p94"/>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1 · Definir del problema</a:t>
            </a:r>
            <a:endParaRPr sz="2000">
              <a:solidFill>
                <a:srgbClr val="E1446D"/>
              </a:solidFill>
              <a:latin typeface="Rubik"/>
              <a:ea typeface="Rubik"/>
              <a:cs typeface="Rubik"/>
              <a:sym typeface="Rubik"/>
            </a:endParaRPr>
          </a:p>
        </p:txBody>
      </p:sp>
      <p:sp>
        <p:nvSpPr>
          <p:cNvPr id="478" name="Google Shape;478;p94"/>
          <p:cNvSpPr/>
          <p:nvPr/>
        </p:nvSpPr>
        <p:spPr>
          <a:xfrm>
            <a:off x="2860200"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79" name="Google Shape;479;p94"/>
          <p:cNvSpPr/>
          <p:nvPr/>
        </p:nvSpPr>
        <p:spPr>
          <a:xfrm>
            <a:off x="3376499"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0" name="Google Shape;480;p94"/>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1" name="Google Shape;481;p94"/>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2" name="Google Shape;482;p94"/>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3" name="Google Shape;483;p94"/>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4" name="Google Shape;484;p94"/>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485" name="Google Shape;485;p94"/>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486" name="Google Shape;486;p94"/>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487" name="Google Shape;487;p94"/>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488" name="Google Shape;488;p94"/>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489" name="Google Shape;489;p94"/>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490" name="Google Shape;490;p94"/>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491" name="Google Shape;491;p94"/>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95" name="Shape 495"/>
        <p:cNvGrpSpPr/>
        <p:nvPr/>
      </p:nvGrpSpPr>
      <p:grpSpPr>
        <a:xfrm>
          <a:off x="0" y="0"/>
          <a:ext cx="0" cy="0"/>
          <a:chOff x="0" y="0"/>
          <a:chExt cx="0" cy="0"/>
        </a:xfrm>
      </p:grpSpPr>
      <p:sp>
        <p:nvSpPr>
          <p:cNvPr id="496" name="Google Shape;496;p95"/>
          <p:cNvSpPr txBox="1"/>
          <p:nvPr/>
        </p:nvSpPr>
        <p:spPr>
          <a:xfrm>
            <a:off x="1005451" y="882175"/>
            <a:ext cx="7241100" cy="13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FFFFF"/>
                </a:solidFill>
                <a:latin typeface="Rubik"/>
                <a:ea typeface="Rubik"/>
                <a:cs typeface="Rubik"/>
                <a:sym typeface="Rubik"/>
              </a:rPr>
              <a:t>Al definir un problema...</a:t>
            </a:r>
            <a:endParaRPr b="1" sz="1800">
              <a:solidFill>
                <a:srgbClr val="FFFFFF"/>
              </a:solidFill>
              <a:latin typeface="Rubik"/>
              <a:ea typeface="Rubik"/>
              <a:cs typeface="Rubik"/>
              <a:sym typeface="Rubik"/>
            </a:endParaRPr>
          </a:p>
          <a:p>
            <a:pPr indent="0" lvl="0" marL="0" rtl="0" algn="l">
              <a:spcBef>
                <a:spcPts val="1000"/>
              </a:spcBef>
              <a:spcAft>
                <a:spcPts val="0"/>
              </a:spcAft>
              <a:buNone/>
            </a:pPr>
            <a:r>
              <a:rPr lang="es" sz="2200">
                <a:solidFill>
                  <a:srgbClr val="FFFFFF"/>
                </a:solidFill>
                <a:latin typeface="Rubik Light"/>
                <a:ea typeface="Rubik Light"/>
                <a:cs typeface="Rubik Light"/>
                <a:sym typeface="Rubik Light"/>
              </a:rPr>
              <a:t>Es fundamental tener presente que Machine Learning sólo puede ser usado para memorizar pautas que están presentes en los datos de entrenamiento, por lo tanto sólo podemos reconocer lo que hemos visto antes. </a:t>
            </a:r>
            <a:endParaRPr sz="2200">
              <a:solidFill>
                <a:srgbClr val="FFFFFF"/>
              </a:solidFill>
              <a:latin typeface="Rubik Light"/>
              <a:ea typeface="Rubik Light"/>
              <a:cs typeface="Rubik Light"/>
              <a:sym typeface="Rubik Light"/>
            </a:endParaRPr>
          </a:p>
          <a:p>
            <a:pPr indent="0" lvl="0" marL="0" rtl="0" algn="l">
              <a:spcBef>
                <a:spcPts val="0"/>
              </a:spcBef>
              <a:spcAft>
                <a:spcPts val="0"/>
              </a:spcAft>
              <a:buNone/>
            </a:pPr>
            <a:r>
              <a:t/>
            </a:r>
            <a:endParaRPr sz="2200">
              <a:solidFill>
                <a:srgbClr val="FFFFFF"/>
              </a:solidFill>
              <a:latin typeface="Rubik Light"/>
              <a:ea typeface="Rubik Light"/>
              <a:cs typeface="Rubik Light"/>
              <a:sym typeface="Rubik Light"/>
            </a:endParaRPr>
          </a:p>
          <a:p>
            <a:pPr indent="0" lvl="0" marL="0" rtl="0" algn="l">
              <a:spcBef>
                <a:spcPts val="0"/>
              </a:spcBef>
              <a:spcAft>
                <a:spcPts val="0"/>
              </a:spcAft>
              <a:buNone/>
            </a:pPr>
            <a:r>
              <a:rPr b="1" lang="es" sz="2200">
                <a:solidFill>
                  <a:srgbClr val="FFFFFF"/>
                </a:solidFill>
                <a:latin typeface="Rubik"/>
                <a:ea typeface="Rubik"/>
                <a:cs typeface="Rubik"/>
                <a:sym typeface="Rubik"/>
              </a:rPr>
              <a:t>Cuando usamos Machine Learning estamos asumiendo que el futuro se comportará como el pasado, lo que no siempre es cierto.</a:t>
            </a:r>
            <a:endParaRPr b="1" sz="2200">
              <a:solidFill>
                <a:srgbClr val="FFFFFF"/>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502" name="Google Shape;502;p96"/>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2000">
                <a:solidFill>
                  <a:srgbClr val="1A1A1A"/>
                </a:solidFill>
                <a:latin typeface="Rubik Light"/>
                <a:ea typeface="Rubik Light"/>
                <a:cs typeface="Rubik Light"/>
                <a:sym typeface="Rubik Light"/>
              </a:rPr>
              <a:t>Este es el primer paso en el desarrollo de un modelo de Machine Learning. Es un paso crítico con una influencia absoluta en cómo será de adecuado el modelo. </a:t>
            </a:r>
            <a:r>
              <a:rPr lang="es" sz="2000">
                <a:solidFill>
                  <a:srgbClr val="E1446D"/>
                </a:solidFill>
                <a:latin typeface="Rubik Light"/>
                <a:ea typeface="Rubik Light"/>
                <a:cs typeface="Rubik Light"/>
                <a:sym typeface="Rubik Light"/>
              </a:rPr>
              <a:t>Cuanto más y mejores datos obtengamos,</a:t>
            </a:r>
            <a:r>
              <a:rPr lang="es" sz="2000">
                <a:solidFill>
                  <a:srgbClr val="1A1A1A"/>
                </a:solidFill>
                <a:latin typeface="Rubik Light"/>
                <a:ea typeface="Rubik Light"/>
                <a:cs typeface="Rubik Light"/>
                <a:sym typeface="Rubik Light"/>
              </a:rPr>
              <a:t> mejor será el rendimiento de nuestro modelo.</a:t>
            </a:r>
            <a:endParaRPr sz="2000">
              <a:solidFill>
                <a:srgbClr val="1A1A1A"/>
              </a:solidFill>
              <a:latin typeface="Rubik Light"/>
              <a:ea typeface="Rubik Light"/>
              <a:cs typeface="Rubik Light"/>
              <a:sym typeface="Rubik Light"/>
            </a:endParaRPr>
          </a:p>
        </p:txBody>
      </p:sp>
      <p:sp>
        <p:nvSpPr>
          <p:cNvPr id="503" name="Google Shape;503;p96"/>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2</a:t>
            </a:r>
            <a:r>
              <a:rPr b="1" lang="es" sz="2000">
                <a:solidFill>
                  <a:srgbClr val="E1446D"/>
                </a:solidFill>
                <a:latin typeface="Rubik"/>
                <a:ea typeface="Rubik"/>
                <a:cs typeface="Rubik"/>
                <a:sym typeface="Rubik"/>
              </a:rPr>
              <a:t> · Obtener los datos</a:t>
            </a:r>
            <a:endParaRPr sz="2000">
              <a:solidFill>
                <a:srgbClr val="E1446D"/>
              </a:solidFill>
              <a:latin typeface="Rubik"/>
              <a:ea typeface="Rubik"/>
              <a:cs typeface="Rubik"/>
              <a:sym typeface="Rubik"/>
            </a:endParaRPr>
          </a:p>
        </p:txBody>
      </p:sp>
      <p:sp>
        <p:nvSpPr>
          <p:cNvPr id="504" name="Google Shape;504;p96"/>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05" name="Google Shape;505;p96"/>
          <p:cNvSpPr/>
          <p:nvPr/>
        </p:nvSpPr>
        <p:spPr>
          <a:xfrm>
            <a:off x="3376499"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06" name="Google Shape;506;p96"/>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07" name="Google Shape;507;p96"/>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08" name="Google Shape;508;p96"/>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09" name="Google Shape;509;p96"/>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10" name="Google Shape;510;p96"/>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11" name="Google Shape;511;p96"/>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512" name="Google Shape;512;p96"/>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513" name="Google Shape;513;p96"/>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514" name="Google Shape;514;p96"/>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515" name="Google Shape;515;p96"/>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516" name="Google Shape;516;p96"/>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517" name="Google Shape;517;p96"/>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523" name="Google Shape;523;p97"/>
          <p:cNvSpPr txBox="1"/>
          <p:nvPr/>
        </p:nvSpPr>
        <p:spPr>
          <a:xfrm>
            <a:off x="988750" y="1133450"/>
            <a:ext cx="68322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4800">
                <a:solidFill>
                  <a:srgbClr val="1A1A1A"/>
                </a:solidFill>
                <a:latin typeface="Rubik Light"/>
                <a:ea typeface="Rubik Light"/>
                <a:cs typeface="Rubik Light"/>
                <a:sym typeface="Rubik Light"/>
              </a:rPr>
              <a:t>“Si no lo puedes medir, no lo puedes mejorar.”</a:t>
            </a:r>
            <a:endParaRPr sz="4800">
              <a:solidFill>
                <a:srgbClr val="1A1A1A"/>
              </a:solidFill>
              <a:latin typeface="Rubik Light"/>
              <a:ea typeface="Rubik Light"/>
              <a:cs typeface="Rubik Light"/>
              <a:sym typeface="Rubik Light"/>
            </a:endParaRPr>
          </a:p>
        </p:txBody>
      </p:sp>
      <p:sp>
        <p:nvSpPr>
          <p:cNvPr id="524" name="Google Shape;524;p97"/>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3</a:t>
            </a:r>
            <a:r>
              <a:rPr b="1" lang="es" sz="2000">
                <a:solidFill>
                  <a:srgbClr val="E1446D"/>
                </a:solidFill>
                <a:latin typeface="Rubik"/>
                <a:ea typeface="Rubik"/>
                <a:cs typeface="Rubik"/>
                <a:sym typeface="Rubik"/>
              </a:rPr>
              <a:t> · Elegir una medida o indicador de éxito</a:t>
            </a:r>
            <a:endParaRPr sz="2000">
              <a:solidFill>
                <a:srgbClr val="E1446D"/>
              </a:solidFill>
              <a:latin typeface="Rubik"/>
              <a:ea typeface="Rubik"/>
              <a:cs typeface="Rubik"/>
              <a:sym typeface="Rubik"/>
            </a:endParaRPr>
          </a:p>
        </p:txBody>
      </p:sp>
      <p:sp>
        <p:nvSpPr>
          <p:cNvPr id="525" name="Google Shape;525;p97"/>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26" name="Google Shape;526;p97"/>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27" name="Google Shape;527;p97"/>
          <p:cNvSpPr/>
          <p:nvPr/>
        </p:nvSpPr>
        <p:spPr>
          <a:xfrm>
            <a:off x="3892798"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28" name="Google Shape;528;p97"/>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29" name="Google Shape;529;p97"/>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30" name="Google Shape;530;p97"/>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31" name="Google Shape;531;p97"/>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32" name="Google Shape;532;p97"/>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533" name="Google Shape;533;p97"/>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534" name="Google Shape;534;p97"/>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535" name="Google Shape;535;p97"/>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536" name="Google Shape;536;p97"/>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537" name="Google Shape;537;p97"/>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538" name="Google Shape;538;p97"/>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544" name="Google Shape;544;p98"/>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3 · Elegir una medida o indicador de éxito</a:t>
            </a:r>
            <a:endParaRPr sz="2000">
              <a:solidFill>
                <a:srgbClr val="E1446D"/>
              </a:solidFill>
              <a:latin typeface="Rubik"/>
              <a:ea typeface="Rubik"/>
              <a:cs typeface="Rubik"/>
              <a:sym typeface="Rubik"/>
            </a:endParaRPr>
          </a:p>
        </p:txBody>
      </p:sp>
      <p:sp>
        <p:nvSpPr>
          <p:cNvPr id="545" name="Google Shape;545;p98"/>
          <p:cNvSpPr txBox="1"/>
          <p:nvPr/>
        </p:nvSpPr>
        <p:spPr>
          <a:xfrm>
            <a:off x="988750" y="1133450"/>
            <a:ext cx="5946900" cy="112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2000">
                <a:solidFill>
                  <a:srgbClr val="1A1A1A"/>
                </a:solidFill>
                <a:latin typeface="Rubik Light"/>
                <a:ea typeface="Rubik Light"/>
                <a:cs typeface="Rubik Light"/>
                <a:sym typeface="Rubik Light"/>
              </a:rPr>
              <a:t>Esta medida debe estar directamente relacionada </a:t>
            </a:r>
            <a:r>
              <a:rPr lang="es" sz="2000">
                <a:solidFill>
                  <a:srgbClr val="E1446D"/>
                </a:solidFill>
                <a:latin typeface="Rubik Light"/>
                <a:ea typeface="Rubik Light"/>
                <a:cs typeface="Rubik Light"/>
                <a:sym typeface="Rubik Light"/>
              </a:rPr>
              <a:t>con el negocio</a:t>
            </a:r>
            <a:r>
              <a:rPr lang="es" sz="2000">
                <a:solidFill>
                  <a:srgbClr val="1A1A1A"/>
                </a:solidFill>
                <a:latin typeface="Rubik Light"/>
                <a:ea typeface="Rubik Light"/>
                <a:cs typeface="Rubik Light"/>
                <a:sym typeface="Rubik Light"/>
              </a:rPr>
              <a:t> y también con el </a:t>
            </a:r>
            <a:r>
              <a:rPr lang="es" sz="2000">
                <a:solidFill>
                  <a:srgbClr val="E1446D"/>
                </a:solidFill>
                <a:latin typeface="Rubik Light"/>
                <a:ea typeface="Rubik Light"/>
                <a:cs typeface="Rubik Light"/>
                <a:sym typeface="Rubik Light"/>
              </a:rPr>
              <a:t>tipo de problema </a:t>
            </a:r>
            <a:r>
              <a:rPr lang="es" sz="2000">
                <a:solidFill>
                  <a:srgbClr val="1A1A1A"/>
                </a:solidFill>
                <a:latin typeface="Rubik Light"/>
                <a:ea typeface="Rubik Light"/>
                <a:cs typeface="Rubik Light"/>
                <a:sym typeface="Rubik Light"/>
              </a:rPr>
              <a:t>al que nos enfrentamos…</a:t>
            </a:r>
            <a:endParaRPr sz="2000">
              <a:solidFill>
                <a:srgbClr val="1A1A1A"/>
              </a:solidFill>
              <a:latin typeface="Rubik Light"/>
              <a:ea typeface="Rubik Light"/>
              <a:cs typeface="Rubik Light"/>
              <a:sym typeface="Rubik Light"/>
            </a:endParaRPr>
          </a:p>
          <a:p>
            <a:pPr indent="0" lvl="0" marL="0" marR="0" rtl="0" algn="l">
              <a:lnSpc>
                <a:spcPct val="100000"/>
              </a:lnSpc>
              <a:spcBef>
                <a:spcPts val="1000"/>
              </a:spcBef>
              <a:spcAft>
                <a:spcPts val="0"/>
              </a:spcAft>
              <a:buNone/>
            </a:pPr>
            <a:r>
              <a:t/>
            </a:r>
            <a:endParaRPr sz="2000">
              <a:solidFill>
                <a:srgbClr val="1A1A1A"/>
              </a:solidFill>
              <a:latin typeface="Rubik Light"/>
              <a:ea typeface="Rubik Light"/>
              <a:cs typeface="Rubik Light"/>
              <a:sym typeface="Rubik Light"/>
            </a:endParaRPr>
          </a:p>
          <a:p>
            <a:pPr indent="0" lvl="0" marL="0" marR="0" rtl="0" algn="l">
              <a:lnSpc>
                <a:spcPct val="100000"/>
              </a:lnSpc>
              <a:spcBef>
                <a:spcPts val="1000"/>
              </a:spcBef>
              <a:spcAft>
                <a:spcPts val="1000"/>
              </a:spcAft>
              <a:buNone/>
            </a:pPr>
            <a:r>
              <a:t/>
            </a:r>
            <a:endParaRPr sz="2000">
              <a:solidFill>
                <a:srgbClr val="1A1A1A"/>
              </a:solidFill>
              <a:latin typeface="Rubik Light"/>
              <a:ea typeface="Rubik Light"/>
              <a:cs typeface="Rubik Light"/>
              <a:sym typeface="Rubik Light"/>
            </a:endParaRPr>
          </a:p>
        </p:txBody>
      </p:sp>
      <p:sp>
        <p:nvSpPr>
          <p:cNvPr id="546" name="Google Shape;546;p98"/>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47" name="Google Shape;547;p98"/>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48" name="Google Shape;548;p98"/>
          <p:cNvSpPr/>
          <p:nvPr/>
        </p:nvSpPr>
        <p:spPr>
          <a:xfrm>
            <a:off x="3892798"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49" name="Google Shape;549;p98"/>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50" name="Google Shape;550;p98"/>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51" name="Google Shape;551;p98"/>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52" name="Google Shape;552;p98"/>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53" name="Google Shape;553;p98"/>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554" name="Google Shape;554;p98"/>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555" name="Google Shape;555;p98"/>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556" name="Google Shape;556;p98"/>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557" name="Google Shape;557;p98"/>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558" name="Google Shape;558;p98"/>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559" name="Google Shape;559;p98"/>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565" name="Google Shape;565;p99"/>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4</a:t>
            </a:r>
            <a:r>
              <a:rPr b="1" lang="es" sz="2000">
                <a:solidFill>
                  <a:srgbClr val="E1446D"/>
                </a:solidFill>
                <a:latin typeface="Rubik"/>
                <a:ea typeface="Rubik"/>
                <a:cs typeface="Rubik"/>
                <a:sym typeface="Rubik"/>
              </a:rPr>
              <a:t> · Establecer un protocolo de evaluación</a:t>
            </a:r>
            <a:endParaRPr sz="2000">
              <a:solidFill>
                <a:srgbClr val="E1446D"/>
              </a:solidFill>
              <a:latin typeface="Rubik"/>
              <a:ea typeface="Rubik"/>
              <a:cs typeface="Rubik"/>
              <a:sym typeface="Rubik"/>
            </a:endParaRPr>
          </a:p>
        </p:txBody>
      </p:sp>
      <p:sp>
        <p:nvSpPr>
          <p:cNvPr id="566" name="Google Shape;566;p99"/>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67" name="Google Shape;567;p99"/>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68" name="Google Shape;568;p99"/>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69" name="Google Shape;569;p99"/>
          <p:cNvSpPr/>
          <p:nvPr/>
        </p:nvSpPr>
        <p:spPr>
          <a:xfrm>
            <a:off x="4409097"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70" name="Google Shape;570;p99"/>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71" name="Google Shape;571;p99"/>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72" name="Google Shape;572;p99"/>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73" name="Google Shape;573;p99"/>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574" name="Google Shape;574;p99"/>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575" name="Google Shape;575;p99"/>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576" name="Google Shape;576;p99"/>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577" name="Google Shape;577;p99"/>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578" name="Google Shape;578;p99"/>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579" name="Google Shape;579;p99"/>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580" name="Google Shape;580;p99"/>
          <p:cNvSpPr txBox="1"/>
          <p:nvPr/>
        </p:nvSpPr>
        <p:spPr>
          <a:xfrm>
            <a:off x="988750" y="1133450"/>
            <a:ext cx="5946900" cy="1126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Font typeface="Rubik Light"/>
              <a:buAutoNum type="arabicPeriod"/>
            </a:pPr>
            <a:r>
              <a:rPr lang="es" sz="2000">
                <a:solidFill>
                  <a:srgbClr val="1A1A1A"/>
                </a:solidFill>
                <a:latin typeface="Rubik Light"/>
                <a:ea typeface="Rubik Light"/>
                <a:cs typeface="Rubik Light"/>
                <a:sym typeface="Rubik Light"/>
              </a:rPr>
              <a:t>Set de validación</a:t>
            </a:r>
            <a:endParaRPr sz="2000">
              <a:solidFill>
                <a:srgbClr val="1A1A1A"/>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Validación cruzada “K-Fold”</a:t>
            </a:r>
            <a:endParaRPr sz="2000">
              <a:solidFill>
                <a:srgbClr val="1A1A1A"/>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Validación cruzada aleatoria</a:t>
            </a:r>
            <a:endParaRPr sz="2000">
              <a:solidFill>
                <a:srgbClr val="1A1A1A"/>
              </a:solidFill>
              <a:latin typeface="Rubik Light"/>
              <a:ea typeface="Rubik Light"/>
              <a:cs typeface="Rubik Light"/>
              <a:sym typeface="Rubik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586" name="Google Shape;586;p100"/>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4 · Establecer un protocolo de evaluación</a:t>
            </a:r>
            <a:endParaRPr sz="2000">
              <a:solidFill>
                <a:srgbClr val="E1446D"/>
              </a:solidFill>
              <a:latin typeface="Rubik"/>
              <a:ea typeface="Rubik"/>
              <a:cs typeface="Rubik"/>
              <a:sym typeface="Rubik"/>
            </a:endParaRPr>
          </a:p>
        </p:txBody>
      </p:sp>
      <p:sp>
        <p:nvSpPr>
          <p:cNvPr id="587" name="Google Shape;587;p100"/>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88" name="Google Shape;588;p100"/>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89" name="Google Shape;589;p100"/>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90" name="Google Shape;590;p100"/>
          <p:cNvSpPr/>
          <p:nvPr/>
        </p:nvSpPr>
        <p:spPr>
          <a:xfrm>
            <a:off x="4409097"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91" name="Google Shape;591;p100"/>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92" name="Google Shape;592;p100"/>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93" name="Google Shape;593;p100"/>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594" name="Google Shape;594;p100"/>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595" name="Google Shape;595;p100"/>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596" name="Google Shape;596;p100"/>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597" name="Google Shape;597;p100"/>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598" name="Google Shape;598;p100"/>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599" name="Google Shape;599;p100"/>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600" name="Google Shape;600;p100"/>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601" name="Google Shape;601;p100"/>
          <p:cNvSpPr txBox="1"/>
          <p:nvPr/>
        </p:nvSpPr>
        <p:spPr>
          <a:xfrm>
            <a:off x="988750" y="1133450"/>
            <a:ext cx="5946900" cy="1126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Font typeface="Rubik Light"/>
              <a:buAutoNum type="arabicPeriod"/>
            </a:pPr>
            <a:r>
              <a:rPr lang="es" sz="2000">
                <a:solidFill>
                  <a:srgbClr val="1A1A1A"/>
                </a:solidFill>
                <a:latin typeface="Rubik Light"/>
                <a:ea typeface="Rubik Light"/>
                <a:cs typeface="Rubik Light"/>
                <a:sym typeface="Rubik Light"/>
              </a:rPr>
              <a:t>Set de validación</a:t>
            </a:r>
            <a:endParaRPr sz="2000">
              <a:solidFill>
                <a:srgbClr val="1A1A1A"/>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Validación cruzada “K-Fold”</a:t>
            </a:r>
            <a:endParaRPr sz="2000">
              <a:solidFill>
                <a:srgbClr val="D9D9D9"/>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Validación cruzada aleatoria</a:t>
            </a:r>
            <a:endParaRPr sz="2000">
              <a:solidFill>
                <a:srgbClr val="D9D9D9"/>
              </a:solidFill>
              <a:latin typeface="Rubik Light"/>
              <a:ea typeface="Rubik Light"/>
              <a:cs typeface="Rubik Light"/>
              <a:sym typeface="Rubik Light"/>
            </a:endParaRPr>
          </a:p>
        </p:txBody>
      </p:sp>
      <p:pic>
        <p:nvPicPr>
          <p:cNvPr descr="https://upload.wikimedia.org/wikipedia/commons/4/48/Metodo_de_retenci%C3%B3n.jpg" id="602" name="Google Shape;602;p100"/>
          <p:cNvPicPr preferRelativeResize="0"/>
          <p:nvPr/>
        </p:nvPicPr>
        <p:blipFill rotWithShape="1">
          <a:blip r:embed="rId3">
            <a:alphaModFix/>
          </a:blip>
          <a:srcRect b="0" l="0" r="0" t="0"/>
          <a:stretch/>
        </p:blipFill>
        <p:spPr>
          <a:xfrm>
            <a:off x="1536335" y="2693212"/>
            <a:ext cx="5038725" cy="1514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608" name="Google Shape;608;p101"/>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4 · Establecer un protocolo de evaluación</a:t>
            </a:r>
            <a:endParaRPr sz="2000">
              <a:solidFill>
                <a:srgbClr val="E1446D"/>
              </a:solidFill>
              <a:latin typeface="Rubik"/>
              <a:ea typeface="Rubik"/>
              <a:cs typeface="Rubik"/>
              <a:sym typeface="Rubik"/>
            </a:endParaRPr>
          </a:p>
        </p:txBody>
      </p:sp>
      <p:sp>
        <p:nvSpPr>
          <p:cNvPr id="609" name="Google Shape;609;p101"/>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0" name="Google Shape;610;p101"/>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1" name="Google Shape;611;p101"/>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2" name="Google Shape;612;p101"/>
          <p:cNvSpPr/>
          <p:nvPr/>
        </p:nvSpPr>
        <p:spPr>
          <a:xfrm>
            <a:off x="4409097"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3" name="Google Shape;613;p101"/>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4" name="Google Shape;614;p101"/>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5" name="Google Shape;615;p101"/>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16" name="Google Shape;616;p101"/>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617" name="Google Shape;617;p101"/>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618" name="Google Shape;618;p101"/>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619" name="Google Shape;619;p101"/>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620" name="Google Shape;620;p101"/>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621" name="Google Shape;621;p101"/>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622" name="Google Shape;622;p101"/>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623" name="Google Shape;623;p101"/>
          <p:cNvSpPr txBox="1"/>
          <p:nvPr/>
        </p:nvSpPr>
        <p:spPr>
          <a:xfrm>
            <a:off x="988750" y="1133450"/>
            <a:ext cx="5946900" cy="1126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Set de validación</a:t>
            </a:r>
            <a:endParaRPr sz="2000">
              <a:solidFill>
                <a:srgbClr val="D9D9D9"/>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434343"/>
              </a:buClr>
              <a:buSzPts val="2000"/>
              <a:buFont typeface="Rubik Light"/>
              <a:buAutoNum type="arabicPeriod"/>
            </a:pPr>
            <a:r>
              <a:rPr lang="es" sz="2000">
                <a:solidFill>
                  <a:srgbClr val="434343"/>
                </a:solidFill>
                <a:latin typeface="Rubik Light"/>
                <a:ea typeface="Rubik Light"/>
                <a:cs typeface="Rubik Light"/>
                <a:sym typeface="Rubik Light"/>
              </a:rPr>
              <a:t>Validación cruzada “K-Fold”</a:t>
            </a:r>
            <a:endParaRPr sz="2000">
              <a:solidFill>
                <a:srgbClr val="434343"/>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Validación cruzada aleatoria</a:t>
            </a:r>
            <a:endParaRPr sz="2000">
              <a:solidFill>
                <a:srgbClr val="D9D9D9"/>
              </a:solidFill>
              <a:latin typeface="Rubik Light"/>
              <a:ea typeface="Rubik Light"/>
              <a:cs typeface="Rubik Light"/>
              <a:sym typeface="Rubik Light"/>
            </a:endParaRPr>
          </a:p>
        </p:txBody>
      </p:sp>
      <p:pic>
        <p:nvPicPr>
          <p:cNvPr descr="https://upload.wikimedia.org/wikipedia/commons/f/f2/K-fold_cross_validation.jpg" id="624" name="Google Shape;624;p101"/>
          <p:cNvPicPr preferRelativeResize="0"/>
          <p:nvPr/>
        </p:nvPicPr>
        <p:blipFill rotWithShape="1">
          <a:blip r:embed="rId3">
            <a:alphaModFix/>
          </a:blip>
          <a:srcRect b="0" l="0" r="0" t="0"/>
          <a:stretch/>
        </p:blipFill>
        <p:spPr>
          <a:xfrm>
            <a:off x="1713850" y="2390350"/>
            <a:ext cx="5010150" cy="249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630" name="Google Shape;630;p102"/>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4 · Establecer un protocolo de evaluación</a:t>
            </a:r>
            <a:endParaRPr sz="2000">
              <a:solidFill>
                <a:srgbClr val="E1446D"/>
              </a:solidFill>
              <a:latin typeface="Rubik"/>
              <a:ea typeface="Rubik"/>
              <a:cs typeface="Rubik"/>
              <a:sym typeface="Rubik"/>
            </a:endParaRPr>
          </a:p>
        </p:txBody>
      </p:sp>
      <p:sp>
        <p:nvSpPr>
          <p:cNvPr id="631" name="Google Shape;631;p102"/>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2" name="Google Shape;632;p102"/>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3" name="Google Shape;633;p102"/>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4" name="Google Shape;634;p102"/>
          <p:cNvSpPr/>
          <p:nvPr/>
        </p:nvSpPr>
        <p:spPr>
          <a:xfrm>
            <a:off x="4409097"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5" name="Google Shape;635;p102"/>
          <p:cNvSpPr/>
          <p:nvPr/>
        </p:nvSpPr>
        <p:spPr>
          <a:xfrm>
            <a:off x="4925396"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6" name="Google Shape;636;p102"/>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7" name="Google Shape;637;p102"/>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38" name="Google Shape;638;p102"/>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639" name="Google Shape;639;p102"/>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640" name="Google Shape;640;p102"/>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641" name="Google Shape;641;p102"/>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642" name="Google Shape;642;p102"/>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643" name="Google Shape;643;p102"/>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644" name="Google Shape;644;p102"/>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645" name="Google Shape;645;p102"/>
          <p:cNvSpPr txBox="1"/>
          <p:nvPr/>
        </p:nvSpPr>
        <p:spPr>
          <a:xfrm>
            <a:off x="988750" y="1133450"/>
            <a:ext cx="5946900" cy="1126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Set de validación</a:t>
            </a:r>
            <a:endParaRPr sz="2000">
              <a:solidFill>
                <a:srgbClr val="D9D9D9"/>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Validación cruzada “K-Fold”</a:t>
            </a:r>
            <a:endParaRPr sz="2000">
              <a:solidFill>
                <a:srgbClr val="D9D9D9"/>
              </a:solidFill>
              <a:latin typeface="Rubik Light"/>
              <a:ea typeface="Rubik Light"/>
              <a:cs typeface="Rubik Light"/>
              <a:sym typeface="Rubik Light"/>
            </a:endParaRPr>
          </a:p>
          <a:p>
            <a:pPr indent="-355600" lvl="0" marL="457200" marR="0" rtl="0" algn="l">
              <a:lnSpc>
                <a:spcPct val="100000"/>
              </a:lnSpc>
              <a:spcBef>
                <a:spcPts val="0"/>
              </a:spcBef>
              <a:spcAft>
                <a:spcPts val="0"/>
              </a:spcAft>
              <a:buClr>
                <a:srgbClr val="434343"/>
              </a:buClr>
              <a:buSzPts val="2000"/>
              <a:buFont typeface="Rubik Light"/>
              <a:buAutoNum type="arabicPeriod"/>
            </a:pPr>
            <a:r>
              <a:rPr lang="es" sz="2000">
                <a:solidFill>
                  <a:srgbClr val="434343"/>
                </a:solidFill>
                <a:latin typeface="Rubik Light"/>
                <a:ea typeface="Rubik Light"/>
                <a:cs typeface="Rubik Light"/>
                <a:sym typeface="Rubik Light"/>
              </a:rPr>
              <a:t>Validación cruzada aleatoria</a:t>
            </a:r>
            <a:endParaRPr sz="2000">
              <a:solidFill>
                <a:srgbClr val="434343"/>
              </a:solidFill>
              <a:latin typeface="Rubik Light"/>
              <a:ea typeface="Rubik Light"/>
              <a:cs typeface="Rubik Light"/>
              <a:sym typeface="Rubik Light"/>
            </a:endParaRPr>
          </a:p>
        </p:txBody>
      </p:sp>
      <p:pic>
        <p:nvPicPr>
          <p:cNvPr descr="https://upload.wikimedia.org/wikipedia/commons/b/b2/Random_cross_validation.jpg" id="646" name="Google Shape;646;p102"/>
          <p:cNvPicPr preferRelativeResize="0"/>
          <p:nvPr/>
        </p:nvPicPr>
        <p:blipFill rotWithShape="1">
          <a:blip r:embed="rId3">
            <a:alphaModFix/>
          </a:blip>
          <a:srcRect b="0" l="0" r="0" t="0"/>
          <a:stretch/>
        </p:blipFill>
        <p:spPr>
          <a:xfrm>
            <a:off x="1749450" y="2372215"/>
            <a:ext cx="5010150" cy="24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652" name="Google Shape;652;p103"/>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a:t>
            </a:r>
            <a:r>
              <a:rPr b="1" lang="es" sz="2000">
                <a:solidFill>
                  <a:srgbClr val="E1446D"/>
                </a:solidFill>
                <a:latin typeface="Rubik"/>
                <a:ea typeface="Rubik"/>
                <a:cs typeface="Rubik"/>
                <a:sym typeface="Rubik"/>
              </a:rPr>
              <a:t> · Preparar los datos</a:t>
            </a:r>
            <a:endParaRPr sz="2000">
              <a:solidFill>
                <a:srgbClr val="E1446D"/>
              </a:solidFill>
              <a:latin typeface="Rubik"/>
              <a:ea typeface="Rubik"/>
              <a:cs typeface="Rubik"/>
              <a:sym typeface="Rubik"/>
            </a:endParaRPr>
          </a:p>
        </p:txBody>
      </p:sp>
      <p:sp>
        <p:nvSpPr>
          <p:cNvPr id="653" name="Google Shape;653;p103"/>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4" name="Google Shape;654;p103"/>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5" name="Google Shape;655;p103"/>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6" name="Google Shape;656;p103"/>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7" name="Google Shape;657;p103"/>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8" name="Google Shape;658;p103"/>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59" name="Google Shape;659;p103"/>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60" name="Google Shape;660;p103"/>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661" name="Google Shape;661;p103"/>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662" name="Google Shape;662;p103"/>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663" name="Google Shape;663;p103"/>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664" name="Google Shape;664;p103"/>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665" name="Google Shape;665;p103"/>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666" name="Google Shape;666;p103"/>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667" name="Google Shape;667;p103"/>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Gestionar los datos perdidos/falantes</a:t>
            </a:r>
            <a:endParaRPr sz="2000">
              <a:solidFill>
                <a:srgbClr val="1A1A1A"/>
              </a:solidFill>
              <a:latin typeface="Rubik Light"/>
              <a:ea typeface="Rubik Light"/>
              <a:cs typeface="Rubik Light"/>
              <a:sym typeface="Rubik Light"/>
            </a:endParaRPr>
          </a:p>
          <a:p>
            <a:pPr indent="-355600" lvl="0" marL="457200" rtl="0" algn="l">
              <a:spcBef>
                <a:spcPts val="100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Manejar datos categóricos</a:t>
            </a:r>
            <a:endParaRPr sz="2000">
              <a:solidFill>
                <a:srgbClr val="1A1A1A"/>
              </a:solidFill>
              <a:latin typeface="Rubik Light"/>
              <a:ea typeface="Rubik Light"/>
              <a:cs typeface="Rubik Light"/>
              <a:sym typeface="Rubik Light"/>
            </a:endParaRPr>
          </a:p>
          <a:p>
            <a:pPr indent="-355600" lvl="0" marL="457200" rtl="0" algn="l">
              <a:spcBef>
                <a:spcPts val="100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Escalar características</a:t>
            </a:r>
            <a:endParaRPr sz="2000">
              <a:solidFill>
                <a:srgbClr val="1A1A1A"/>
              </a:solidFill>
              <a:latin typeface="Rubik Light"/>
              <a:ea typeface="Rubik Light"/>
              <a:cs typeface="Rubik Light"/>
              <a:sym typeface="Rubik Light"/>
            </a:endParaRPr>
          </a:p>
          <a:p>
            <a:pPr indent="-355600" lvl="0" marL="457200" rtl="0" algn="l">
              <a:spcBef>
                <a:spcPts val="1000"/>
              </a:spcBef>
              <a:spcAft>
                <a:spcPts val="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Seleccionar características relevantes</a:t>
            </a:r>
            <a:endParaRPr sz="2000">
              <a:solidFill>
                <a:srgbClr val="1A1A1A"/>
              </a:solidFill>
              <a:latin typeface="Rubik Light"/>
              <a:ea typeface="Rubik Light"/>
              <a:cs typeface="Rubik Light"/>
              <a:sym typeface="Rubik Light"/>
            </a:endParaRPr>
          </a:p>
          <a:p>
            <a:pPr indent="-355600" lvl="0" marL="457200" rtl="0" algn="l">
              <a:spcBef>
                <a:spcPts val="1000"/>
              </a:spcBef>
              <a:spcAft>
                <a:spcPts val="1000"/>
              </a:spcAft>
              <a:buClr>
                <a:srgbClr val="1A1A1A"/>
              </a:buClr>
              <a:buSzPts val="2000"/>
              <a:buFont typeface="Rubik Light"/>
              <a:buAutoNum type="arabicPeriod"/>
            </a:pPr>
            <a:r>
              <a:rPr lang="es" sz="2000">
                <a:solidFill>
                  <a:srgbClr val="1A1A1A"/>
                </a:solidFill>
                <a:latin typeface="Rubik Light"/>
                <a:ea typeface="Rubik Light"/>
                <a:cs typeface="Rubik Light"/>
                <a:sym typeface="Rubik Light"/>
              </a:rPr>
              <a:t>División de datos en “subsets”</a:t>
            </a:r>
            <a:endParaRPr sz="2000">
              <a:solidFill>
                <a:srgbClr val="1A1A1A"/>
              </a:solidFill>
              <a:latin typeface="Rubik Light"/>
              <a:ea typeface="Rubik Light"/>
              <a:cs typeface="Rubik Light"/>
              <a:sym typeface="Rubik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104"/>
          <p:cNvSpPr txBox="1"/>
          <p:nvPr/>
        </p:nvSpPr>
        <p:spPr>
          <a:xfrm>
            <a:off x="1190125" y="1133450"/>
            <a:ext cx="70926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En Python, s</a:t>
            </a:r>
            <a:r>
              <a:rPr b="1" lang="es" sz="1800">
                <a:solidFill>
                  <a:srgbClr val="434343"/>
                </a:solidFill>
                <a:latin typeface="Rubik"/>
                <a:ea typeface="Rubik"/>
                <a:cs typeface="Rubik"/>
                <a:sym typeface="Rubik"/>
              </a:rPr>
              <a:t>e representan típicamente con “NaN”. </a:t>
            </a:r>
            <a:endParaRPr b="1" sz="1800">
              <a:solidFill>
                <a:srgbClr val="434343"/>
              </a:solidFill>
              <a:latin typeface="Rubik"/>
              <a:ea typeface="Rubik"/>
              <a:cs typeface="Rubik"/>
              <a:sym typeface="Rubik"/>
            </a:endParaRPr>
          </a:p>
          <a:p>
            <a:pPr indent="0" lvl="0" marL="0" rtl="0" algn="l">
              <a:spcBef>
                <a:spcPts val="1000"/>
              </a:spcBef>
              <a:spcAft>
                <a:spcPts val="1000"/>
              </a:spcAft>
              <a:buNone/>
            </a:pPr>
            <a:r>
              <a:rPr lang="es" sz="1600">
                <a:solidFill>
                  <a:srgbClr val="434343"/>
                </a:solidFill>
                <a:latin typeface="Rubik Light"/>
                <a:ea typeface="Rubik Light"/>
                <a:cs typeface="Rubik Light"/>
                <a:sym typeface="Rubik Light"/>
              </a:rPr>
              <a:t>El problema es que la mayoría de los algoritmos no pueden manejar esos valores faltantes, por lo que los tenemos que tener en cuenta antes de alimentar nuestro modelos con datos. Hay varias formas de tratar con ellos:</a:t>
            </a:r>
            <a:endParaRPr sz="1600">
              <a:solidFill>
                <a:srgbClr val="434343"/>
              </a:solidFill>
              <a:latin typeface="Rubik Light"/>
              <a:ea typeface="Rubik Light"/>
              <a:cs typeface="Rubik Light"/>
              <a:sym typeface="Rubik Light"/>
            </a:endParaRPr>
          </a:p>
        </p:txBody>
      </p:sp>
      <p:sp>
        <p:nvSpPr>
          <p:cNvPr id="673" name="Google Shape;673;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674" name="Google Shape;674;p104"/>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5.1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Gestionar los datos perdidos</a:t>
            </a:r>
            <a:endParaRPr sz="2000">
              <a:solidFill>
                <a:srgbClr val="E1446D"/>
              </a:solidFill>
              <a:latin typeface="Rubik"/>
              <a:ea typeface="Rubik"/>
              <a:cs typeface="Rubik"/>
              <a:sym typeface="Rubik"/>
            </a:endParaRPr>
          </a:p>
        </p:txBody>
      </p:sp>
      <p:sp>
        <p:nvSpPr>
          <p:cNvPr id="675" name="Google Shape;675;p104"/>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76" name="Google Shape;676;p104"/>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77" name="Google Shape;677;p104"/>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78" name="Google Shape;678;p104"/>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79" name="Google Shape;679;p104"/>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80" name="Google Shape;680;p104"/>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81" name="Google Shape;681;p104"/>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82" name="Google Shape;682;p104"/>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683" name="Google Shape;683;p104"/>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684" name="Google Shape;684;p104"/>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685" name="Google Shape;685;p104"/>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686" name="Google Shape;686;p104"/>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687" name="Google Shape;687;p104"/>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688" name="Google Shape;688;p104"/>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689" name="Google Shape;689;p104"/>
          <p:cNvSpPr/>
          <p:nvPr/>
        </p:nvSpPr>
        <p:spPr>
          <a:xfrm>
            <a:off x="1792275" y="2540025"/>
            <a:ext cx="6234000" cy="2246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rgbClr val="434343"/>
              </a:buClr>
              <a:buSzPts val="1400"/>
              <a:buFont typeface="Rubik Light"/>
              <a:buAutoNum type="arabicPeriod"/>
            </a:pPr>
            <a:r>
              <a:rPr lang="es">
                <a:solidFill>
                  <a:srgbClr val="E1446D"/>
                </a:solidFill>
                <a:latin typeface="Rubik Light"/>
                <a:ea typeface="Rubik Light"/>
                <a:cs typeface="Rubik Light"/>
                <a:sym typeface="Rubik Light"/>
              </a:rPr>
              <a:t>Eliminar las muestras o características con campos vacíos</a:t>
            </a:r>
            <a:r>
              <a:rPr lang="es">
                <a:solidFill>
                  <a:srgbClr val="434343"/>
                </a:solidFill>
                <a:latin typeface="Rubik Light"/>
                <a:ea typeface="Rubik Light"/>
                <a:cs typeface="Rubik Light"/>
                <a:sym typeface="Rubik Light"/>
              </a:rPr>
              <a:t> (corremos el riesgo de borrar información relevante o demasiadas muestras)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AutoNum type="arabicPeriod"/>
            </a:pPr>
            <a:r>
              <a:rPr lang="es">
                <a:solidFill>
                  <a:srgbClr val="E1446D"/>
                </a:solidFill>
                <a:latin typeface="Rubik Light"/>
                <a:ea typeface="Rubik Light"/>
                <a:cs typeface="Rubik Light"/>
                <a:sym typeface="Rubik Light"/>
              </a:rPr>
              <a:t>Estimar los campos vacíos con algún estimador preinstalado</a:t>
            </a:r>
            <a:r>
              <a:rPr lang="es">
                <a:solidFill>
                  <a:srgbClr val="434343"/>
                </a:solidFill>
                <a:latin typeface="Rubik Light"/>
                <a:ea typeface="Rubik Light"/>
                <a:cs typeface="Rubik Light"/>
                <a:sym typeface="Rubik Light"/>
              </a:rPr>
              <a:t>, como “Imputer Class” de la herramienta “Scikit Learn”. Primero ajustaremos nuestros datos, y después los transformaremos para estimarlos. Una aproximación común es establecer los valores faltantes como el valor medio del resto de las muestras.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AutoNum type="arabicPeriod"/>
            </a:pPr>
            <a:r>
              <a:rPr lang="es">
                <a:solidFill>
                  <a:srgbClr val="E1446D"/>
                </a:solidFill>
                <a:latin typeface="Rubik Light"/>
                <a:ea typeface="Rubik Light"/>
                <a:cs typeface="Rubik Light"/>
                <a:sym typeface="Rubik Light"/>
              </a:rPr>
              <a:t>Establecer un modelo con los datos que sí están completos en ese campo </a:t>
            </a:r>
            <a:r>
              <a:rPr lang="es">
                <a:solidFill>
                  <a:srgbClr val="434343"/>
                </a:solidFill>
                <a:latin typeface="Rubik Light"/>
                <a:ea typeface="Rubik Light"/>
                <a:cs typeface="Rubik Light"/>
                <a:sym typeface="Rubik Light"/>
              </a:rPr>
              <a:t>para poder predecir los datos faltantes.</a:t>
            </a:r>
            <a:endParaRPr>
              <a:solidFill>
                <a:srgbClr val="434343"/>
              </a:solidFill>
              <a:latin typeface="Rubik Light"/>
              <a:ea typeface="Rubik Light"/>
              <a:cs typeface="Rubik Light"/>
              <a:sym typeface="Rubik Light"/>
            </a:endParaRPr>
          </a:p>
        </p:txBody>
      </p:sp>
      <p:cxnSp>
        <p:nvCxnSpPr>
          <p:cNvPr id="690" name="Google Shape;690;p104"/>
          <p:cNvCxnSpPr/>
          <p:nvPr/>
        </p:nvCxnSpPr>
        <p:spPr>
          <a:xfrm>
            <a:off x="1792275" y="2539275"/>
            <a:ext cx="0" cy="22482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696" name="Google Shape;696;p105"/>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5.2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Manejar datos categóricos</a:t>
            </a:r>
            <a:endParaRPr sz="2000">
              <a:solidFill>
                <a:srgbClr val="E1446D"/>
              </a:solidFill>
              <a:latin typeface="Rubik"/>
              <a:ea typeface="Rubik"/>
              <a:cs typeface="Rubik"/>
              <a:sym typeface="Rubik"/>
            </a:endParaRPr>
          </a:p>
        </p:txBody>
      </p:sp>
      <p:sp>
        <p:nvSpPr>
          <p:cNvPr id="697" name="Google Shape;697;p105"/>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98" name="Google Shape;698;p105"/>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699" name="Google Shape;699;p105"/>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00" name="Google Shape;700;p105"/>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01" name="Google Shape;701;p105"/>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02" name="Google Shape;702;p105"/>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03" name="Google Shape;703;p105"/>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04" name="Google Shape;704;p105"/>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705" name="Google Shape;705;p105"/>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706" name="Google Shape;706;p105"/>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707" name="Google Shape;707;p105"/>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708" name="Google Shape;708;p105"/>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709" name="Google Shape;709;p105"/>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710" name="Google Shape;710;p105"/>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711" name="Google Shape;711;p105"/>
          <p:cNvSpPr txBox="1"/>
          <p:nvPr/>
        </p:nvSpPr>
        <p:spPr>
          <a:xfrm>
            <a:off x="1513425" y="1518825"/>
            <a:ext cx="2474700" cy="46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E1446D"/>
                </a:solidFill>
                <a:latin typeface="Rubik"/>
                <a:ea typeface="Rubik"/>
                <a:cs typeface="Rubik"/>
                <a:sym typeface="Rubik"/>
              </a:rPr>
              <a:t>Conversión de características ordinales</a:t>
            </a:r>
            <a:endParaRPr>
              <a:solidFill>
                <a:srgbClr val="E1446D"/>
              </a:solidFill>
              <a:latin typeface="Rubik Light"/>
              <a:ea typeface="Rubik Light"/>
              <a:cs typeface="Rubik Light"/>
              <a:sym typeface="Rubik Light"/>
            </a:endParaRPr>
          </a:p>
        </p:txBody>
      </p:sp>
      <p:sp>
        <p:nvSpPr>
          <p:cNvPr id="712" name="Google Shape;712;p105"/>
          <p:cNvSpPr txBox="1"/>
          <p:nvPr/>
        </p:nvSpPr>
        <p:spPr>
          <a:xfrm>
            <a:off x="4123275" y="1518825"/>
            <a:ext cx="412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El caso de las tallas de ropa se puede realizar la siguiente correspondencia: L:2, M:1, S:0.</a:t>
            </a:r>
            <a:endParaRPr>
              <a:solidFill>
                <a:srgbClr val="434343"/>
              </a:solidFill>
              <a:latin typeface="Rubik"/>
              <a:ea typeface="Rubik"/>
              <a:cs typeface="Rubik"/>
              <a:sym typeface="Rubik"/>
            </a:endParaRPr>
          </a:p>
        </p:txBody>
      </p:sp>
      <p:cxnSp>
        <p:nvCxnSpPr>
          <p:cNvPr id="713" name="Google Shape;713;p105"/>
          <p:cNvCxnSpPr/>
          <p:nvPr/>
        </p:nvCxnSpPr>
        <p:spPr>
          <a:xfrm>
            <a:off x="4055700" y="1598300"/>
            <a:ext cx="0" cy="476100"/>
          </a:xfrm>
          <a:prstGeom prst="straightConnector1">
            <a:avLst/>
          </a:prstGeom>
          <a:noFill/>
          <a:ln cap="flat" cmpd="sng" w="9525">
            <a:solidFill>
              <a:srgbClr val="E1446D"/>
            </a:solidFill>
            <a:prstDash val="solid"/>
            <a:round/>
            <a:headEnd len="med" w="med" type="none"/>
            <a:tailEnd len="med" w="med" type="none"/>
          </a:ln>
        </p:spPr>
      </p:cxnSp>
      <p:sp>
        <p:nvSpPr>
          <p:cNvPr id="714" name="Google Shape;714;p105"/>
          <p:cNvSpPr txBox="1"/>
          <p:nvPr/>
        </p:nvSpPr>
        <p:spPr>
          <a:xfrm>
            <a:off x="1513425" y="2574100"/>
            <a:ext cx="2474700" cy="46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E1446D"/>
                </a:solidFill>
                <a:latin typeface="Rubik"/>
                <a:ea typeface="Rubik"/>
                <a:cs typeface="Rubik"/>
                <a:sym typeface="Rubik"/>
              </a:rPr>
              <a:t>Codificación de etiquetas de clases nominales</a:t>
            </a:r>
            <a:endParaRPr>
              <a:solidFill>
                <a:srgbClr val="E1446D"/>
              </a:solidFill>
              <a:latin typeface="Rubik Light"/>
              <a:ea typeface="Rubik Light"/>
              <a:cs typeface="Rubik Light"/>
              <a:sym typeface="Rubik Light"/>
            </a:endParaRPr>
          </a:p>
        </p:txBody>
      </p:sp>
      <p:sp>
        <p:nvSpPr>
          <p:cNvPr id="715" name="Google Shape;715;p105"/>
          <p:cNvSpPr txBox="1"/>
          <p:nvPr/>
        </p:nvSpPr>
        <p:spPr>
          <a:xfrm>
            <a:off x="4123275" y="2574100"/>
            <a:ext cx="412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Tres clases en color: rojo, amarillo, verde, y realizamos la codificación “one-hot”, obtendremos tres nuevas columnas, una para cada clase. Después, si tenemos una camiseta amarilla, será representado como amarillo = 1, verde = 0, rojo = 0.</a:t>
            </a:r>
            <a:endParaRPr>
              <a:solidFill>
                <a:srgbClr val="434343"/>
              </a:solidFill>
              <a:latin typeface="Rubik"/>
              <a:ea typeface="Rubik"/>
              <a:cs typeface="Rubik"/>
              <a:sym typeface="Rubik"/>
            </a:endParaRPr>
          </a:p>
        </p:txBody>
      </p:sp>
      <p:cxnSp>
        <p:nvCxnSpPr>
          <p:cNvPr id="716" name="Google Shape;716;p105"/>
          <p:cNvCxnSpPr/>
          <p:nvPr/>
        </p:nvCxnSpPr>
        <p:spPr>
          <a:xfrm>
            <a:off x="4055700" y="2653575"/>
            <a:ext cx="0" cy="1322700"/>
          </a:xfrm>
          <a:prstGeom prst="straightConnector1">
            <a:avLst/>
          </a:prstGeom>
          <a:noFill/>
          <a:ln cap="flat" cmpd="sng" w="9525">
            <a:solidFill>
              <a:srgbClr val="E1446D"/>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722" name="Google Shape;722;p106"/>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5.3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Escalar características</a:t>
            </a:r>
            <a:endParaRPr sz="2000">
              <a:solidFill>
                <a:srgbClr val="E1446D"/>
              </a:solidFill>
              <a:latin typeface="Rubik"/>
              <a:ea typeface="Rubik"/>
              <a:cs typeface="Rubik"/>
              <a:sym typeface="Rubik"/>
            </a:endParaRPr>
          </a:p>
        </p:txBody>
      </p:sp>
      <p:sp>
        <p:nvSpPr>
          <p:cNvPr id="723" name="Google Shape;723;p106"/>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4" name="Google Shape;724;p106"/>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5" name="Google Shape;725;p106"/>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6" name="Google Shape;726;p106"/>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7" name="Google Shape;727;p106"/>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8" name="Google Shape;728;p106"/>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29" name="Google Shape;729;p106"/>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30" name="Google Shape;730;p106"/>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731" name="Google Shape;731;p106"/>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732" name="Google Shape;732;p106"/>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733" name="Google Shape;733;p106"/>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734" name="Google Shape;734;p106"/>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735" name="Google Shape;735;p106"/>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736" name="Google Shape;736;p106"/>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737" name="Google Shape;737;p106"/>
          <p:cNvSpPr txBox="1"/>
          <p:nvPr/>
        </p:nvSpPr>
        <p:spPr>
          <a:xfrm>
            <a:off x="1190125" y="1133450"/>
            <a:ext cx="70926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a:solidFill>
                  <a:srgbClr val="434343"/>
                </a:solidFill>
                <a:latin typeface="Rubik Light"/>
                <a:ea typeface="Rubik Light"/>
                <a:cs typeface="Rubik Light"/>
                <a:sym typeface="Rubik Light"/>
              </a:rPr>
              <a:t>Este es un paso esencial en la fase de pre-procesamiento, ya que la mayoría de los algoritmos de Machine Learning tienen mucho mejor rendimiento cuando tratan con características que están en la misma escala. Las </a:t>
            </a:r>
            <a:r>
              <a:rPr b="1" lang="es">
                <a:solidFill>
                  <a:srgbClr val="434343"/>
                </a:solidFill>
                <a:latin typeface="Rubik"/>
                <a:ea typeface="Rubik"/>
                <a:cs typeface="Rubik"/>
                <a:sym typeface="Rubik"/>
              </a:rPr>
              <a:t>técnicas más comunes</a:t>
            </a:r>
            <a:r>
              <a:rPr lang="es">
                <a:solidFill>
                  <a:srgbClr val="434343"/>
                </a:solidFill>
                <a:latin typeface="Rubik Light"/>
                <a:ea typeface="Rubik Light"/>
                <a:cs typeface="Rubik Light"/>
                <a:sym typeface="Rubik Light"/>
              </a:rPr>
              <a:t> son:</a:t>
            </a:r>
            <a:endParaRPr>
              <a:solidFill>
                <a:srgbClr val="434343"/>
              </a:solidFill>
              <a:latin typeface="Rubik Light"/>
              <a:ea typeface="Rubik Light"/>
              <a:cs typeface="Rubik Light"/>
              <a:sym typeface="Rubik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743" name="Google Shape;743;p107"/>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5.3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Escalar características</a:t>
            </a:r>
            <a:endParaRPr sz="2000">
              <a:solidFill>
                <a:srgbClr val="E1446D"/>
              </a:solidFill>
              <a:latin typeface="Rubik"/>
              <a:ea typeface="Rubik"/>
              <a:cs typeface="Rubik"/>
              <a:sym typeface="Rubik"/>
            </a:endParaRPr>
          </a:p>
        </p:txBody>
      </p:sp>
      <p:sp>
        <p:nvSpPr>
          <p:cNvPr id="744" name="Google Shape;744;p107"/>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45" name="Google Shape;745;p107"/>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46" name="Google Shape;746;p107"/>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47" name="Google Shape;747;p107"/>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48" name="Google Shape;748;p107"/>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49" name="Google Shape;749;p107"/>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50" name="Google Shape;750;p107"/>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51" name="Google Shape;751;p107"/>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752" name="Google Shape;752;p107"/>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753" name="Google Shape;753;p107"/>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754" name="Google Shape;754;p107"/>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755" name="Google Shape;755;p107"/>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756" name="Google Shape;756;p107"/>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757" name="Google Shape;757;p107"/>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758" name="Google Shape;758;p107"/>
          <p:cNvSpPr txBox="1"/>
          <p:nvPr/>
        </p:nvSpPr>
        <p:spPr>
          <a:xfrm>
            <a:off x="1190125" y="1133450"/>
            <a:ext cx="70926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a:solidFill>
                  <a:srgbClr val="434343"/>
                </a:solidFill>
                <a:latin typeface="Rubik Light"/>
                <a:ea typeface="Rubik Light"/>
                <a:cs typeface="Rubik Light"/>
                <a:sym typeface="Rubik Light"/>
              </a:rPr>
              <a:t>Este es un paso esencial en la fase de pre-procesamiento, ya que la mayoría de los algoritmos de Machine Learning tienen mucho mejor rendimiento cuando tratan con características que están en la misma escala. Las </a:t>
            </a:r>
            <a:r>
              <a:rPr b="1" lang="es">
                <a:solidFill>
                  <a:srgbClr val="434343"/>
                </a:solidFill>
                <a:latin typeface="Rubik"/>
                <a:ea typeface="Rubik"/>
                <a:cs typeface="Rubik"/>
                <a:sym typeface="Rubik"/>
              </a:rPr>
              <a:t>técnicas más comunes</a:t>
            </a:r>
            <a:r>
              <a:rPr lang="es">
                <a:solidFill>
                  <a:srgbClr val="434343"/>
                </a:solidFill>
                <a:latin typeface="Rubik Light"/>
                <a:ea typeface="Rubik Light"/>
                <a:cs typeface="Rubik Light"/>
                <a:sym typeface="Rubik Light"/>
              </a:rPr>
              <a:t> son:</a:t>
            </a:r>
            <a:endParaRPr>
              <a:solidFill>
                <a:srgbClr val="434343"/>
              </a:solidFill>
              <a:latin typeface="Rubik Light"/>
              <a:ea typeface="Rubik Light"/>
              <a:cs typeface="Rubik Light"/>
              <a:sym typeface="Rubik Light"/>
            </a:endParaRPr>
          </a:p>
        </p:txBody>
      </p:sp>
      <p:sp>
        <p:nvSpPr>
          <p:cNvPr id="759" name="Google Shape;759;p107"/>
          <p:cNvSpPr txBox="1"/>
          <p:nvPr/>
        </p:nvSpPr>
        <p:spPr>
          <a:xfrm>
            <a:off x="515600" y="2267275"/>
            <a:ext cx="2474700" cy="46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600">
                <a:solidFill>
                  <a:srgbClr val="E1446D"/>
                </a:solidFill>
                <a:latin typeface="Rubik"/>
                <a:ea typeface="Rubik"/>
                <a:cs typeface="Rubik"/>
                <a:sym typeface="Rubik"/>
              </a:rPr>
              <a:t>NORMALIZACIÓN</a:t>
            </a:r>
            <a:endParaRPr b="1" sz="1600">
              <a:solidFill>
                <a:srgbClr val="E1446D"/>
              </a:solidFill>
              <a:latin typeface="Rubik"/>
              <a:ea typeface="Rubik"/>
              <a:cs typeface="Rubik"/>
              <a:sym typeface="Rubik"/>
            </a:endParaRPr>
          </a:p>
        </p:txBody>
      </p:sp>
      <p:sp>
        <p:nvSpPr>
          <p:cNvPr id="760" name="Google Shape;760;p107"/>
          <p:cNvSpPr txBox="1"/>
          <p:nvPr/>
        </p:nvSpPr>
        <p:spPr>
          <a:xfrm>
            <a:off x="3055900" y="2267275"/>
            <a:ext cx="3048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434343"/>
                </a:solidFill>
                <a:latin typeface="Rubik"/>
                <a:ea typeface="Rubik"/>
                <a:cs typeface="Rubik"/>
                <a:sym typeface="Rubik"/>
              </a:rPr>
              <a:t>Se refiere a reescalar las características en un rango [0,1], que es un caso especial de la escalación “min-max”.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sz="1200">
              <a:solidFill>
                <a:srgbClr val="434343"/>
              </a:solidFill>
              <a:latin typeface="Rubik"/>
              <a:ea typeface="Rubik"/>
              <a:cs typeface="Rubik"/>
              <a:sym typeface="Rubik"/>
            </a:endParaRPr>
          </a:p>
        </p:txBody>
      </p:sp>
      <p:cxnSp>
        <p:nvCxnSpPr>
          <p:cNvPr id="761" name="Google Shape;761;p107"/>
          <p:cNvCxnSpPr/>
          <p:nvPr/>
        </p:nvCxnSpPr>
        <p:spPr>
          <a:xfrm>
            <a:off x="3023100" y="2346750"/>
            <a:ext cx="0" cy="627300"/>
          </a:xfrm>
          <a:prstGeom prst="straightConnector1">
            <a:avLst/>
          </a:prstGeom>
          <a:noFill/>
          <a:ln cap="flat" cmpd="sng" w="9525">
            <a:solidFill>
              <a:srgbClr val="E1446D"/>
            </a:solidFill>
            <a:prstDash val="solid"/>
            <a:round/>
            <a:headEnd len="med" w="med" type="none"/>
            <a:tailEnd len="med" w="med" type="none"/>
          </a:ln>
        </p:spPr>
      </p:cxnSp>
      <p:pic>
        <p:nvPicPr>
          <p:cNvPr id="762" name="Google Shape;762;p107"/>
          <p:cNvPicPr preferRelativeResize="0"/>
          <p:nvPr/>
        </p:nvPicPr>
        <p:blipFill rotWithShape="1">
          <a:blip r:embed="rId3">
            <a:alphaModFix/>
          </a:blip>
          <a:srcRect b="0" l="0" r="0" t="0"/>
          <a:stretch/>
        </p:blipFill>
        <p:spPr>
          <a:xfrm>
            <a:off x="6673410" y="2281313"/>
            <a:ext cx="1838342" cy="758186"/>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768" name="Google Shape;768;p108"/>
          <p:cNvSpPr txBox="1"/>
          <p:nvPr/>
        </p:nvSpPr>
        <p:spPr>
          <a:xfrm>
            <a:off x="632252" y="5634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5.3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Escalar características</a:t>
            </a:r>
            <a:endParaRPr sz="2000">
              <a:solidFill>
                <a:srgbClr val="E1446D"/>
              </a:solidFill>
              <a:latin typeface="Rubik"/>
              <a:ea typeface="Rubik"/>
              <a:cs typeface="Rubik"/>
              <a:sym typeface="Rubik"/>
            </a:endParaRPr>
          </a:p>
        </p:txBody>
      </p:sp>
      <p:sp>
        <p:nvSpPr>
          <p:cNvPr id="769" name="Google Shape;769;p108"/>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0" name="Google Shape;770;p108"/>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1" name="Google Shape;771;p108"/>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2" name="Google Shape;772;p108"/>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3" name="Google Shape;773;p108"/>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4" name="Google Shape;774;p108"/>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5" name="Google Shape;775;p108"/>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76" name="Google Shape;776;p108"/>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777" name="Google Shape;777;p108"/>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778" name="Google Shape;778;p108"/>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779" name="Google Shape;779;p108"/>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780" name="Google Shape;780;p108"/>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781" name="Google Shape;781;p108"/>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782" name="Google Shape;782;p108"/>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783" name="Google Shape;783;p108"/>
          <p:cNvSpPr txBox="1"/>
          <p:nvPr/>
        </p:nvSpPr>
        <p:spPr>
          <a:xfrm>
            <a:off x="1190125" y="1133450"/>
            <a:ext cx="70926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a:solidFill>
                  <a:srgbClr val="434343"/>
                </a:solidFill>
                <a:latin typeface="Rubik Light"/>
                <a:ea typeface="Rubik Light"/>
                <a:cs typeface="Rubik Light"/>
                <a:sym typeface="Rubik Light"/>
              </a:rPr>
              <a:t>Este es un paso esencial en la fase de pre-procesamiento, ya que la mayoría de los algoritmos de Machine Learning tienen mucho mejor rendimiento cuando tratan con características que están en la misma escala. Las </a:t>
            </a:r>
            <a:r>
              <a:rPr b="1" lang="es">
                <a:solidFill>
                  <a:srgbClr val="434343"/>
                </a:solidFill>
                <a:latin typeface="Rubik"/>
                <a:ea typeface="Rubik"/>
                <a:cs typeface="Rubik"/>
                <a:sym typeface="Rubik"/>
              </a:rPr>
              <a:t>técnicas más comunes</a:t>
            </a:r>
            <a:r>
              <a:rPr lang="es">
                <a:solidFill>
                  <a:srgbClr val="434343"/>
                </a:solidFill>
                <a:latin typeface="Rubik Light"/>
                <a:ea typeface="Rubik Light"/>
                <a:cs typeface="Rubik Light"/>
                <a:sym typeface="Rubik Light"/>
              </a:rPr>
              <a:t> son:</a:t>
            </a:r>
            <a:endParaRPr>
              <a:solidFill>
                <a:srgbClr val="434343"/>
              </a:solidFill>
              <a:latin typeface="Rubik Light"/>
              <a:ea typeface="Rubik Light"/>
              <a:cs typeface="Rubik Light"/>
              <a:sym typeface="Rubik Light"/>
            </a:endParaRPr>
          </a:p>
        </p:txBody>
      </p:sp>
      <p:sp>
        <p:nvSpPr>
          <p:cNvPr id="784" name="Google Shape;784;p108"/>
          <p:cNvSpPr txBox="1"/>
          <p:nvPr/>
        </p:nvSpPr>
        <p:spPr>
          <a:xfrm>
            <a:off x="515600" y="2267275"/>
            <a:ext cx="2474700" cy="46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600">
                <a:solidFill>
                  <a:srgbClr val="E1446D"/>
                </a:solidFill>
                <a:latin typeface="Rubik"/>
                <a:ea typeface="Rubik"/>
                <a:cs typeface="Rubik"/>
                <a:sym typeface="Rubik"/>
              </a:rPr>
              <a:t>NORMALIZACIÓN</a:t>
            </a:r>
            <a:endParaRPr b="1" sz="1600">
              <a:solidFill>
                <a:srgbClr val="E1446D"/>
              </a:solidFill>
              <a:latin typeface="Rubik"/>
              <a:ea typeface="Rubik"/>
              <a:cs typeface="Rubik"/>
              <a:sym typeface="Rubik"/>
            </a:endParaRPr>
          </a:p>
        </p:txBody>
      </p:sp>
      <p:sp>
        <p:nvSpPr>
          <p:cNvPr id="785" name="Google Shape;785;p108"/>
          <p:cNvSpPr txBox="1"/>
          <p:nvPr/>
        </p:nvSpPr>
        <p:spPr>
          <a:xfrm>
            <a:off x="3055900" y="2267275"/>
            <a:ext cx="3048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434343"/>
                </a:solidFill>
                <a:latin typeface="Rubik"/>
                <a:ea typeface="Rubik"/>
                <a:cs typeface="Rubik"/>
                <a:sym typeface="Rubik"/>
              </a:rPr>
              <a:t>Se refiere a reescalar las características en un rango [0,1], que es un caso especial de la escalación “min-max”.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sz="1200">
              <a:solidFill>
                <a:srgbClr val="434343"/>
              </a:solidFill>
              <a:latin typeface="Rubik"/>
              <a:ea typeface="Rubik"/>
              <a:cs typeface="Rubik"/>
              <a:sym typeface="Rubik"/>
            </a:endParaRPr>
          </a:p>
        </p:txBody>
      </p:sp>
      <p:cxnSp>
        <p:nvCxnSpPr>
          <p:cNvPr id="786" name="Google Shape;786;p108"/>
          <p:cNvCxnSpPr/>
          <p:nvPr/>
        </p:nvCxnSpPr>
        <p:spPr>
          <a:xfrm>
            <a:off x="3023100" y="2346750"/>
            <a:ext cx="0" cy="627300"/>
          </a:xfrm>
          <a:prstGeom prst="straightConnector1">
            <a:avLst/>
          </a:prstGeom>
          <a:noFill/>
          <a:ln cap="flat" cmpd="sng" w="9525">
            <a:solidFill>
              <a:srgbClr val="E1446D"/>
            </a:solidFill>
            <a:prstDash val="solid"/>
            <a:round/>
            <a:headEnd len="med" w="med" type="none"/>
            <a:tailEnd len="med" w="med" type="none"/>
          </a:ln>
        </p:spPr>
      </p:cxnSp>
      <p:pic>
        <p:nvPicPr>
          <p:cNvPr id="787" name="Google Shape;787;p108"/>
          <p:cNvPicPr preferRelativeResize="0"/>
          <p:nvPr/>
        </p:nvPicPr>
        <p:blipFill rotWithShape="1">
          <a:blip r:embed="rId3">
            <a:alphaModFix/>
          </a:blip>
          <a:srcRect b="0" l="0" r="0" t="0"/>
          <a:stretch/>
        </p:blipFill>
        <p:spPr>
          <a:xfrm>
            <a:off x="6673410" y="2281313"/>
            <a:ext cx="1838342" cy="758186"/>
          </a:xfrm>
          <a:prstGeom prst="rect">
            <a:avLst/>
          </a:prstGeom>
          <a:noFill/>
          <a:ln cap="flat" cmpd="sng" w="9525">
            <a:solidFill>
              <a:srgbClr val="CCCCCC"/>
            </a:solidFill>
            <a:prstDash val="solid"/>
            <a:round/>
            <a:headEnd len="sm" w="sm" type="none"/>
            <a:tailEnd len="sm" w="sm" type="none"/>
          </a:ln>
        </p:spPr>
      </p:pic>
      <p:sp>
        <p:nvSpPr>
          <p:cNvPr id="788" name="Google Shape;788;p108"/>
          <p:cNvSpPr txBox="1"/>
          <p:nvPr/>
        </p:nvSpPr>
        <p:spPr>
          <a:xfrm>
            <a:off x="515600" y="3394675"/>
            <a:ext cx="2474700" cy="46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1600">
                <a:solidFill>
                  <a:srgbClr val="E1446D"/>
                </a:solidFill>
                <a:latin typeface="Rubik"/>
                <a:ea typeface="Rubik"/>
                <a:cs typeface="Rubik"/>
                <a:sym typeface="Rubik"/>
              </a:rPr>
              <a:t>ESTANDARIZACIÓN</a:t>
            </a:r>
            <a:endParaRPr b="1" sz="1600">
              <a:solidFill>
                <a:srgbClr val="E1446D"/>
              </a:solidFill>
              <a:latin typeface="Rubik"/>
              <a:ea typeface="Rubik"/>
              <a:cs typeface="Rubik"/>
              <a:sym typeface="Rubik"/>
            </a:endParaRPr>
          </a:p>
        </p:txBody>
      </p:sp>
      <p:sp>
        <p:nvSpPr>
          <p:cNvPr id="789" name="Google Shape;789;p108"/>
          <p:cNvSpPr txBox="1"/>
          <p:nvPr/>
        </p:nvSpPr>
        <p:spPr>
          <a:xfrm>
            <a:off x="3055900" y="3394675"/>
            <a:ext cx="3048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434343"/>
                </a:solidFill>
                <a:latin typeface="Rubik"/>
                <a:ea typeface="Rubik"/>
                <a:cs typeface="Rubik"/>
                <a:sym typeface="Rubik"/>
              </a:rPr>
              <a:t>Consiste en centrar las columnas de características con respecto a media 0 con desviación estándar 1 de forma que las columnas de características tengan los mismos parámetros que una distribución normal estándar (media cero y varianza unidad). </a:t>
            </a:r>
            <a:endParaRPr sz="1200">
              <a:solidFill>
                <a:srgbClr val="434343"/>
              </a:solidFill>
              <a:latin typeface="Rubik"/>
              <a:ea typeface="Rubik"/>
              <a:cs typeface="Rubik"/>
              <a:sym typeface="Rubik"/>
            </a:endParaRPr>
          </a:p>
        </p:txBody>
      </p:sp>
      <p:cxnSp>
        <p:nvCxnSpPr>
          <p:cNvPr id="790" name="Google Shape;790;p108"/>
          <p:cNvCxnSpPr/>
          <p:nvPr/>
        </p:nvCxnSpPr>
        <p:spPr>
          <a:xfrm>
            <a:off x="3023100" y="3474150"/>
            <a:ext cx="0" cy="1329900"/>
          </a:xfrm>
          <a:prstGeom prst="straightConnector1">
            <a:avLst/>
          </a:prstGeom>
          <a:noFill/>
          <a:ln cap="flat" cmpd="sng" w="9525">
            <a:solidFill>
              <a:srgbClr val="E1446D"/>
            </a:solidFill>
            <a:prstDash val="solid"/>
            <a:round/>
            <a:headEnd len="med" w="med" type="none"/>
            <a:tailEnd len="med" w="med" type="none"/>
          </a:ln>
        </p:spPr>
      </p:cxnSp>
      <p:pic>
        <p:nvPicPr>
          <p:cNvPr id="791" name="Google Shape;791;p108"/>
          <p:cNvPicPr preferRelativeResize="0"/>
          <p:nvPr/>
        </p:nvPicPr>
        <p:blipFill rotWithShape="1">
          <a:blip r:embed="rId4">
            <a:alphaModFix/>
          </a:blip>
          <a:srcRect b="0" l="0" r="0" t="0"/>
          <a:stretch/>
        </p:blipFill>
        <p:spPr>
          <a:xfrm>
            <a:off x="6673410" y="3474141"/>
            <a:ext cx="1838342" cy="122818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797" name="Google Shape;797;p109"/>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5.4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Seleccionar características relevantes</a:t>
            </a:r>
            <a:endParaRPr sz="2000">
              <a:solidFill>
                <a:srgbClr val="E1446D"/>
              </a:solidFill>
              <a:latin typeface="Rubik"/>
              <a:ea typeface="Rubik"/>
              <a:cs typeface="Rubik"/>
              <a:sym typeface="Rubik"/>
            </a:endParaRPr>
          </a:p>
        </p:txBody>
      </p:sp>
      <p:sp>
        <p:nvSpPr>
          <p:cNvPr id="798" name="Google Shape;798;p109"/>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799" name="Google Shape;799;p109"/>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0" name="Google Shape;800;p109"/>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1" name="Google Shape;801;p109"/>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2" name="Google Shape;802;p109"/>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3" name="Google Shape;803;p109"/>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4" name="Google Shape;804;p109"/>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05" name="Google Shape;805;p109"/>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806" name="Google Shape;806;p109"/>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807" name="Google Shape;807;p109"/>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808" name="Google Shape;808;p109"/>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809" name="Google Shape;809;p109"/>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810" name="Google Shape;810;p109"/>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811" name="Google Shape;811;p109"/>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812" name="Google Shape;812;p109"/>
          <p:cNvSpPr txBox="1"/>
          <p:nvPr/>
        </p:nvSpPr>
        <p:spPr>
          <a:xfrm>
            <a:off x="1190125" y="1285850"/>
            <a:ext cx="55761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2000">
                <a:solidFill>
                  <a:srgbClr val="434343"/>
                </a:solidFill>
                <a:latin typeface="Rubik Light"/>
                <a:ea typeface="Rubik Light"/>
                <a:cs typeface="Rubik Light"/>
                <a:sym typeface="Rubik Light"/>
              </a:rPr>
              <a:t>Un tipo de funcionamiento inadecuado de los modelos de Machine Learning es la </a:t>
            </a:r>
            <a:r>
              <a:rPr lang="es" sz="2000">
                <a:solidFill>
                  <a:srgbClr val="E1446D"/>
                </a:solidFill>
                <a:latin typeface="Rubik Light"/>
                <a:ea typeface="Rubik Light"/>
                <a:cs typeface="Rubik Light"/>
                <a:sym typeface="Rubik Light"/>
              </a:rPr>
              <a:t>existencia de redundancia en los datos.</a:t>
            </a:r>
            <a:r>
              <a:rPr lang="es" sz="2000">
                <a:solidFill>
                  <a:srgbClr val="434343"/>
                </a:solidFill>
                <a:latin typeface="Rubik Light"/>
                <a:ea typeface="Rubik Light"/>
                <a:cs typeface="Rubik Light"/>
                <a:sym typeface="Rubik Light"/>
              </a:rPr>
              <a:t> Esto hace que el modelo sea demasiado complejo con respecto a los datos de entrenamiento facilitados, y por tanto incapaz de hacer generalizaciones correctas en datos no procesados aún.</a:t>
            </a:r>
            <a:endParaRPr b="1" sz="2000">
              <a:solidFill>
                <a:srgbClr val="434343"/>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18" name="Google Shape;818;p110"/>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5.4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Seleccionar características relevantes</a:t>
            </a:r>
            <a:endParaRPr sz="2000">
              <a:solidFill>
                <a:srgbClr val="E1446D"/>
              </a:solidFill>
              <a:latin typeface="Rubik"/>
              <a:ea typeface="Rubik"/>
              <a:cs typeface="Rubik"/>
              <a:sym typeface="Rubik"/>
            </a:endParaRPr>
          </a:p>
        </p:txBody>
      </p:sp>
      <p:sp>
        <p:nvSpPr>
          <p:cNvPr id="819" name="Google Shape;819;p110"/>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0" name="Google Shape;820;p110"/>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1" name="Google Shape;821;p110"/>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2" name="Google Shape;822;p110"/>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3" name="Google Shape;823;p110"/>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4" name="Google Shape;824;p110"/>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5" name="Google Shape;825;p110"/>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26" name="Google Shape;826;p110"/>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827" name="Google Shape;827;p110"/>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828" name="Google Shape;828;p110"/>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829" name="Google Shape;829;p110"/>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830" name="Google Shape;830;p110"/>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831" name="Google Shape;831;p110"/>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832" name="Google Shape;832;p110"/>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833" name="Google Shape;833;p110"/>
          <p:cNvSpPr txBox="1"/>
          <p:nvPr/>
        </p:nvSpPr>
        <p:spPr>
          <a:xfrm>
            <a:off x="1190125" y="1285850"/>
            <a:ext cx="55761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2000">
                <a:solidFill>
                  <a:srgbClr val="434343"/>
                </a:solidFill>
                <a:latin typeface="Rubik Light"/>
                <a:ea typeface="Rubik Light"/>
                <a:cs typeface="Rubik Light"/>
                <a:sym typeface="Rubik Light"/>
              </a:rPr>
              <a:t>Un tipo de funcionamiento inadecuado de los modelos de Machine Learning es la </a:t>
            </a:r>
            <a:r>
              <a:rPr lang="es" sz="2000">
                <a:solidFill>
                  <a:srgbClr val="E1446D"/>
                </a:solidFill>
                <a:latin typeface="Rubik Light"/>
                <a:ea typeface="Rubik Light"/>
                <a:cs typeface="Rubik Light"/>
                <a:sym typeface="Rubik Light"/>
              </a:rPr>
              <a:t>existencia de redundancia en los datos.</a:t>
            </a:r>
            <a:r>
              <a:rPr lang="es" sz="2000">
                <a:solidFill>
                  <a:srgbClr val="434343"/>
                </a:solidFill>
                <a:latin typeface="Rubik Light"/>
                <a:ea typeface="Rubik Light"/>
                <a:cs typeface="Rubik Light"/>
                <a:sym typeface="Rubik Light"/>
              </a:rPr>
              <a:t> Esto hace que el modelo sea demasiado complejo con respecto a los datos de entrenamiento facilitados, y por tanto incapaz de hacer generalizaciones correctas en datos no procesados aún.</a:t>
            </a:r>
            <a:endParaRPr b="1" sz="2000">
              <a:solidFill>
                <a:srgbClr val="434343"/>
              </a:solidFill>
              <a:latin typeface="Rubik"/>
              <a:ea typeface="Rubik"/>
              <a:cs typeface="Rubik"/>
              <a:sym typeface="Rubik"/>
            </a:endParaRPr>
          </a:p>
        </p:txBody>
      </p:sp>
      <p:sp>
        <p:nvSpPr>
          <p:cNvPr id="834" name="Google Shape;834;p110"/>
          <p:cNvSpPr txBox="1"/>
          <p:nvPr/>
        </p:nvSpPr>
        <p:spPr>
          <a:xfrm>
            <a:off x="1028700" y="3922775"/>
            <a:ext cx="75282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434343"/>
                </a:solidFill>
                <a:latin typeface="Rubik"/>
                <a:ea typeface="Rubik"/>
                <a:cs typeface="Rubik"/>
                <a:sym typeface="Rubik"/>
              </a:rPr>
              <a:t>Más adelante veremos técnicas de selección de variables (reducción de dimensionalidad).</a:t>
            </a:r>
            <a:endParaRPr>
              <a:latin typeface="Rubik"/>
              <a:ea typeface="Rubik"/>
              <a:cs typeface="Rubik"/>
              <a:sym typeface="Rubi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840" name="Google Shape;840;p111"/>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841" name="Google Shape;841;p111"/>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2" name="Google Shape;842;p111"/>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3" name="Google Shape;843;p111"/>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4" name="Google Shape;844;p111"/>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5" name="Google Shape;845;p111"/>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6" name="Google Shape;846;p111"/>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7" name="Google Shape;847;p111"/>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48" name="Google Shape;848;p111"/>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849" name="Google Shape;849;p111"/>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850" name="Google Shape;850;p111"/>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851" name="Google Shape;851;p111"/>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852" name="Google Shape;852;p111"/>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853" name="Google Shape;853;p111"/>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854" name="Google Shape;854;p111"/>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855" name="Google Shape;855;p111"/>
          <p:cNvSpPr txBox="1"/>
          <p:nvPr/>
        </p:nvSpPr>
        <p:spPr>
          <a:xfrm>
            <a:off x="1190125" y="1133450"/>
            <a:ext cx="2702700" cy="11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a:solidFill>
                  <a:srgbClr val="434343"/>
                </a:solidFill>
                <a:latin typeface="Rubik Light"/>
                <a:ea typeface="Rubik Light"/>
                <a:cs typeface="Rubik Light"/>
                <a:sym typeface="Rubik Light"/>
              </a:rPr>
              <a:t>En general, fragmentaremos nuestros datos en tres partes: conjuntos de entrenamiento, validación y pruebas. Entrenamos nuestro modelo con datos de entrenamiento, lo evaluamos con datos de validación, y finalmente, una vez está listo para usarse, lo probamos una última vez con datos de prueba.</a:t>
            </a:r>
            <a:endParaRPr>
              <a:solidFill>
                <a:srgbClr val="434343"/>
              </a:solidFill>
              <a:latin typeface="Rubik Light"/>
              <a:ea typeface="Rubik Light"/>
              <a:cs typeface="Rubik Light"/>
              <a:sym typeface="Rubik Light"/>
            </a:endParaRPr>
          </a:p>
        </p:txBody>
      </p:sp>
      <p:pic>
        <p:nvPicPr>
          <p:cNvPr descr="Resultado de imagen para training test validation" id="856" name="Google Shape;856;p111"/>
          <p:cNvPicPr preferRelativeResize="0"/>
          <p:nvPr/>
        </p:nvPicPr>
        <p:blipFill rotWithShape="1">
          <a:blip r:embed="rId3">
            <a:alphaModFix/>
          </a:blip>
          <a:srcRect b="0" l="0" r="0" t="0"/>
          <a:stretch/>
        </p:blipFill>
        <p:spPr>
          <a:xfrm>
            <a:off x="4409100" y="1133451"/>
            <a:ext cx="4295126" cy="2313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383" name="Google Shape;383;p85"/>
          <p:cNvGraphicFramePr/>
          <p:nvPr/>
        </p:nvGraphicFramePr>
        <p:xfrm>
          <a:off x="705525" y="1605950"/>
          <a:ext cx="3000000" cy="3000000"/>
        </p:xfrm>
        <a:graphic>
          <a:graphicData uri="http://schemas.openxmlformats.org/drawingml/2006/table">
            <a:tbl>
              <a:tblPr>
                <a:noFill/>
                <a:tableStyleId>{C4EDCBD0-0292-478E-A247-DDFBA201494D}</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Dudas Comunitarias Entrega 04</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Flujo DS + ML</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862" name="Google Shape;862;p112"/>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863" name="Google Shape;863;p112"/>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4" name="Google Shape;864;p112"/>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5" name="Google Shape;865;p112"/>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6" name="Google Shape;866;p112"/>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7" name="Google Shape;867;p112"/>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8" name="Google Shape;868;p112"/>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69" name="Google Shape;869;p112"/>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70" name="Google Shape;870;p112"/>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871" name="Google Shape;871;p112"/>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872" name="Google Shape;872;p112"/>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873" name="Google Shape;873;p112"/>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874" name="Google Shape;874;p112"/>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875" name="Google Shape;875;p112"/>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876" name="Google Shape;876;p112"/>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877" name="Google Shape;877;p112"/>
          <p:cNvSpPr/>
          <p:nvPr/>
        </p:nvSpPr>
        <p:spPr>
          <a:xfrm>
            <a:off x="2120375" y="2032025"/>
            <a:ext cx="58806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None/>
            </a:pPr>
            <a:r>
              <a:rPr lang="es" sz="1800">
                <a:solidFill>
                  <a:srgbClr val="434343"/>
                </a:solidFill>
                <a:latin typeface="Rubik Light"/>
                <a:ea typeface="Rubik Light"/>
                <a:cs typeface="Rubik Light"/>
                <a:sym typeface="Rubik Light"/>
              </a:rPr>
              <a:t>En </a:t>
            </a:r>
            <a:r>
              <a:rPr b="1" lang="es" sz="1800" u="sng">
                <a:solidFill>
                  <a:srgbClr val="E1446D"/>
                </a:solidFill>
                <a:latin typeface="Rubik"/>
                <a:ea typeface="Rubik"/>
                <a:cs typeface="Rubik"/>
                <a:sym typeface="Rubik"/>
                <a:hlinkClick r:id="rId3"/>
              </a:rPr>
              <a:t>el aprendizaje automático</a:t>
            </a:r>
            <a:r>
              <a:rPr lang="es" sz="1800">
                <a:solidFill>
                  <a:srgbClr val="434343"/>
                </a:solidFill>
                <a:latin typeface="Rubik Light"/>
                <a:ea typeface="Rubik Light"/>
                <a:cs typeface="Rubik Light"/>
                <a:sym typeface="Rubik Light"/>
              </a:rPr>
              <a:t>, un hiperparámetro es un </a:t>
            </a:r>
            <a:r>
              <a:rPr b="1" lang="es" sz="1800" u="sng">
                <a:solidFill>
                  <a:srgbClr val="E1446D"/>
                </a:solidFill>
                <a:latin typeface="Rubik"/>
                <a:ea typeface="Rubik"/>
                <a:cs typeface="Rubik"/>
                <a:sym typeface="Rubik"/>
                <a:hlinkClick r:id="rId4"/>
              </a:rPr>
              <a:t>parámetro</a:t>
            </a:r>
            <a:r>
              <a:rPr lang="es" sz="1800">
                <a:solidFill>
                  <a:srgbClr val="434343"/>
                </a:solidFill>
                <a:latin typeface="Rubik Light"/>
                <a:ea typeface="Rubik Light"/>
                <a:cs typeface="Rubik Light"/>
                <a:sym typeface="Rubik Light"/>
              </a:rPr>
              <a:t> cuyo valor se establece antes de que comience el proceso de aprendizaje. Por el contrario, los valores de otros parámetros se derivan a través del entrenamiento.</a:t>
            </a:r>
            <a:endParaRPr sz="1800">
              <a:solidFill>
                <a:srgbClr val="434343"/>
              </a:solidFill>
              <a:latin typeface="Rubik Light"/>
              <a:ea typeface="Rubik Light"/>
              <a:cs typeface="Rubik Light"/>
              <a:sym typeface="Rubik Light"/>
            </a:endParaRPr>
          </a:p>
        </p:txBody>
      </p:sp>
      <p:cxnSp>
        <p:nvCxnSpPr>
          <p:cNvPr id="878" name="Google Shape;878;p112"/>
          <p:cNvCxnSpPr/>
          <p:nvPr/>
        </p:nvCxnSpPr>
        <p:spPr>
          <a:xfrm>
            <a:off x="2025100" y="1904275"/>
            <a:ext cx="0" cy="1651800"/>
          </a:xfrm>
          <a:prstGeom prst="straightConnector1">
            <a:avLst/>
          </a:prstGeom>
          <a:noFill/>
          <a:ln cap="flat" cmpd="sng" w="9525">
            <a:solidFill>
              <a:srgbClr val="434343"/>
            </a:solidFill>
            <a:prstDash val="solid"/>
            <a:round/>
            <a:headEnd len="med" w="med" type="none"/>
            <a:tailEnd len="med" w="med" type="none"/>
          </a:ln>
        </p:spPr>
      </p:cxnSp>
      <p:sp>
        <p:nvSpPr>
          <p:cNvPr id="879" name="Google Shape;879;p112"/>
          <p:cNvSpPr txBox="1"/>
          <p:nvPr/>
        </p:nvSpPr>
        <p:spPr>
          <a:xfrm>
            <a:off x="1190125" y="1133450"/>
            <a:ext cx="7092600" cy="6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600">
                <a:solidFill>
                  <a:srgbClr val="434343"/>
                </a:solidFill>
                <a:latin typeface="Rubik Light"/>
                <a:ea typeface="Rubik Light"/>
                <a:cs typeface="Rubik Light"/>
                <a:sym typeface="Rubik Light"/>
              </a:rPr>
              <a:t>Desarrollar un modelo implica ajustar su configuración, en otras palabras, escoger ciertos valores para sus hiperparámetros. </a:t>
            </a:r>
            <a:endParaRPr sz="1600">
              <a:solidFill>
                <a:srgbClr val="434343"/>
              </a:solidFill>
              <a:latin typeface="Rubik Light"/>
              <a:ea typeface="Rubik Light"/>
              <a:cs typeface="Rubik Light"/>
              <a:sym typeface="Rubik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885" name="Google Shape;885;p113"/>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886" name="Google Shape;886;p113"/>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87" name="Google Shape;887;p113"/>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88" name="Google Shape;888;p113"/>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89" name="Google Shape;889;p113"/>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90" name="Google Shape;890;p113"/>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91" name="Google Shape;891;p113"/>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92" name="Google Shape;892;p113"/>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893" name="Google Shape;893;p113"/>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894" name="Google Shape;894;p113"/>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895" name="Google Shape;895;p113"/>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896" name="Google Shape;896;p113"/>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897" name="Google Shape;897;p113"/>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898" name="Google Shape;898;p113"/>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899" name="Google Shape;899;p113"/>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900" name="Google Shape;900;p113"/>
          <p:cNvSpPr/>
          <p:nvPr/>
        </p:nvSpPr>
        <p:spPr>
          <a:xfrm>
            <a:off x="2120375" y="2032025"/>
            <a:ext cx="58806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None/>
            </a:pPr>
            <a:r>
              <a:rPr lang="es" sz="1800">
                <a:solidFill>
                  <a:srgbClr val="434343"/>
                </a:solidFill>
                <a:latin typeface="Rubik Light"/>
                <a:ea typeface="Rubik Light"/>
                <a:cs typeface="Rubik Light"/>
                <a:sym typeface="Rubik Light"/>
              </a:rPr>
              <a:t>En </a:t>
            </a:r>
            <a:r>
              <a:rPr b="1" lang="es" sz="1800" u="sng">
                <a:solidFill>
                  <a:srgbClr val="E1446D"/>
                </a:solidFill>
                <a:latin typeface="Rubik"/>
                <a:ea typeface="Rubik"/>
                <a:cs typeface="Rubik"/>
                <a:sym typeface="Rubik"/>
                <a:hlinkClick r:id="rId3"/>
              </a:rPr>
              <a:t>el aprendizaje automático</a:t>
            </a:r>
            <a:r>
              <a:rPr lang="es" sz="1800">
                <a:solidFill>
                  <a:srgbClr val="434343"/>
                </a:solidFill>
                <a:latin typeface="Rubik Light"/>
                <a:ea typeface="Rubik Light"/>
                <a:cs typeface="Rubik Light"/>
                <a:sym typeface="Rubik Light"/>
              </a:rPr>
              <a:t>, un hiperparámetro es un </a:t>
            </a:r>
            <a:r>
              <a:rPr b="1" lang="es" sz="1800" u="sng">
                <a:solidFill>
                  <a:srgbClr val="E1446D"/>
                </a:solidFill>
                <a:latin typeface="Rubik"/>
                <a:ea typeface="Rubik"/>
                <a:cs typeface="Rubik"/>
                <a:sym typeface="Rubik"/>
                <a:hlinkClick r:id="rId4"/>
              </a:rPr>
              <a:t>parámetro</a:t>
            </a:r>
            <a:r>
              <a:rPr lang="es" sz="1800">
                <a:solidFill>
                  <a:srgbClr val="434343"/>
                </a:solidFill>
                <a:latin typeface="Rubik Light"/>
                <a:ea typeface="Rubik Light"/>
                <a:cs typeface="Rubik Light"/>
                <a:sym typeface="Rubik Light"/>
              </a:rPr>
              <a:t> cuyo valor se establece antes de que comience el proceso de aprendizaje. Por el contrario, los valores de otros parámetros se derivan a través del entrenamiento.</a:t>
            </a:r>
            <a:endParaRPr sz="1800">
              <a:solidFill>
                <a:srgbClr val="434343"/>
              </a:solidFill>
              <a:latin typeface="Rubik Light"/>
              <a:ea typeface="Rubik Light"/>
              <a:cs typeface="Rubik Light"/>
              <a:sym typeface="Rubik Light"/>
            </a:endParaRPr>
          </a:p>
        </p:txBody>
      </p:sp>
      <p:cxnSp>
        <p:nvCxnSpPr>
          <p:cNvPr id="901" name="Google Shape;901;p113"/>
          <p:cNvCxnSpPr/>
          <p:nvPr/>
        </p:nvCxnSpPr>
        <p:spPr>
          <a:xfrm>
            <a:off x="2025100" y="1904275"/>
            <a:ext cx="0" cy="1651800"/>
          </a:xfrm>
          <a:prstGeom prst="straightConnector1">
            <a:avLst/>
          </a:prstGeom>
          <a:noFill/>
          <a:ln cap="flat" cmpd="sng" w="9525">
            <a:solidFill>
              <a:srgbClr val="434343"/>
            </a:solidFill>
            <a:prstDash val="solid"/>
            <a:round/>
            <a:headEnd len="med" w="med" type="none"/>
            <a:tailEnd len="med" w="med" type="none"/>
          </a:ln>
        </p:spPr>
      </p:cxnSp>
      <p:sp>
        <p:nvSpPr>
          <p:cNvPr id="902" name="Google Shape;902;p113"/>
          <p:cNvSpPr txBox="1"/>
          <p:nvPr/>
        </p:nvSpPr>
        <p:spPr>
          <a:xfrm>
            <a:off x="1190125" y="1133450"/>
            <a:ext cx="7092600" cy="6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600">
                <a:solidFill>
                  <a:srgbClr val="434343"/>
                </a:solidFill>
                <a:latin typeface="Rubik Light"/>
                <a:ea typeface="Rubik Light"/>
                <a:cs typeface="Rubik Light"/>
                <a:sym typeface="Rubik Light"/>
              </a:rPr>
              <a:t>Desarrollar un modelo implica ajustar su configuración, en otras palabras, escoger ciertos valores para sus hiperparámetros. </a:t>
            </a:r>
            <a:endParaRPr sz="1600">
              <a:solidFill>
                <a:srgbClr val="434343"/>
              </a:solidFill>
              <a:latin typeface="Rubik Light"/>
              <a:ea typeface="Rubik Light"/>
              <a:cs typeface="Rubik Light"/>
              <a:sym typeface="Rubik Light"/>
            </a:endParaRPr>
          </a:p>
        </p:txBody>
      </p:sp>
      <p:sp>
        <p:nvSpPr>
          <p:cNvPr id="903" name="Google Shape;903;p113"/>
          <p:cNvSpPr/>
          <p:nvPr/>
        </p:nvSpPr>
        <p:spPr>
          <a:xfrm>
            <a:off x="1190118" y="3986709"/>
            <a:ext cx="6333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s" sz="1400" u="none" cap="none" strike="noStrike">
                <a:solidFill>
                  <a:srgbClr val="434343"/>
                </a:solidFill>
                <a:latin typeface="Rubik Light"/>
                <a:ea typeface="Rubik Light"/>
                <a:cs typeface="Rubik Light"/>
                <a:sym typeface="Rubik Light"/>
              </a:rPr>
              <a:t>Este ajuste se realiza con la información recibida de los datos de validación, y es en esencia una forma de aprendizaje.</a:t>
            </a:r>
            <a:endParaRPr i="0" sz="1400" u="none" cap="none" strike="noStrike">
              <a:solidFill>
                <a:srgbClr val="434343"/>
              </a:solidFill>
              <a:latin typeface="Rubik Light"/>
              <a:ea typeface="Rubik Light"/>
              <a:cs typeface="Rubik Light"/>
              <a:sym typeface="Rubik Light"/>
            </a:endParaRPr>
          </a:p>
        </p:txBody>
      </p:sp>
      <p:pic>
        <p:nvPicPr>
          <p:cNvPr id="904" name="Google Shape;904;p113"/>
          <p:cNvPicPr preferRelativeResize="0"/>
          <p:nvPr/>
        </p:nvPicPr>
        <p:blipFill>
          <a:blip r:embed="rId5">
            <a:alphaModFix/>
          </a:blip>
          <a:stretch>
            <a:fillRect/>
          </a:stretch>
        </p:blipFill>
        <p:spPr>
          <a:xfrm rot="-10799991">
            <a:off x="460501" y="3986700"/>
            <a:ext cx="661325" cy="376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14"/>
          <p:cNvSpPr/>
          <p:nvPr/>
        </p:nvSpPr>
        <p:spPr>
          <a:xfrm>
            <a:off x="1051650" y="1481800"/>
            <a:ext cx="3357600" cy="191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911" name="Google Shape;911;p114"/>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912" name="Google Shape;912;p114"/>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3" name="Google Shape;913;p114"/>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4" name="Google Shape;914;p114"/>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5" name="Google Shape;915;p114"/>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6" name="Google Shape;916;p114"/>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7" name="Google Shape;917;p114"/>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8" name="Google Shape;918;p114"/>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19" name="Google Shape;919;p114"/>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920" name="Google Shape;920;p114"/>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921" name="Google Shape;921;p114"/>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922" name="Google Shape;922;p114"/>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923" name="Google Shape;923;p114"/>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924" name="Google Shape;924;p114"/>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925" name="Google Shape;925;p114"/>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926" name="Google Shape;926;p114"/>
          <p:cNvSpPr txBox="1"/>
          <p:nvPr/>
        </p:nvSpPr>
        <p:spPr>
          <a:xfrm>
            <a:off x="1308150" y="1599125"/>
            <a:ext cx="28752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600">
                <a:solidFill>
                  <a:srgbClr val="FFFFFF"/>
                </a:solidFill>
                <a:latin typeface="Rubik Light"/>
                <a:ea typeface="Rubik Light"/>
                <a:cs typeface="Rubik Light"/>
                <a:sym typeface="Rubik Light"/>
              </a:rPr>
              <a:t>El objetivo es que el modelo pueda generalizar bien con datos nuevos, basados en sus parámetros internos ajustados mientras el modelo fue entrenado y validado.</a:t>
            </a:r>
            <a:endParaRPr sz="1600">
              <a:solidFill>
                <a:srgbClr val="FFFFFF"/>
              </a:solidFill>
              <a:latin typeface="Rubik Light"/>
              <a:ea typeface="Rubik Light"/>
              <a:cs typeface="Rubik Light"/>
              <a:sym typeface="Rubik Light"/>
            </a:endParaRPr>
          </a:p>
        </p:txBody>
      </p:sp>
      <p:cxnSp>
        <p:nvCxnSpPr>
          <p:cNvPr id="927" name="Google Shape;927;p114"/>
          <p:cNvCxnSpPr/>
          <p:nvPr/>
        </p:nvCxnSpPr>
        <p:spPr>
          <a:xfrm>
            <a:off x="4445000" y="2159000"/>
            <a:ext cx="793800" cy="0"/>
          </a:xfrm>
          <a:prstGeom prst="straightConnector1">
            <a:avLst/>
          </a:prstGeom>
          <a:noFill/>
          <a:ln cap="flat" cmpd="sng" w="9525">
            <a:solidFill>
              <a:schemeClr val="dk2"/>
            </a:solidFill>
            <a:prstDash val="solid"/>
            <a:round/>
            <a:headEnd len="med" w="med" type="none"/>
            <a:tailEnd len="med" w="med" type="stealth"/>
          </a:ln>
        </p:spPr>
      </p:cxnSp>
      <p:sp>
        <p:nvSpPr>
          <p:cNvPr id="928" name="Google Shape;928;p114"/>
          <p:cNvSpPr/>
          <p:nvPr/>
        </p:nvSpPr>
        <p:spPr>
          <a:xfrm>
            <a:off x="5345075" y="1968500"/>
            <a:ext cx="30741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 sz="1800">
                <a:solidFill>
                  <a:srgbClr val="434343"/>
                </a:solidFill>
                <a:latin typeface="Rubik Light"/>
                <a:ea typeface="Rubik Light"/>
                <a:cs typeface="Rubik Light"/>
                <a:sym typeface="Rubik Light"/>
              </a:rPr>
              <a:t>a. Proceso de aprendizaje</a:t>
            </a:r>
            <a:endParaRPr sz="1800">
              <a:solidFill>
                <a:srgbClr val="434343"/>
              </a:solidFill>
              <a:latin typeface="Rubik Light"/>
              <a:ea typeface="Rubik Light"/>
              <a:cs typeface="Rubik Light"/>
              <a:sym typeface="Rubik Light"/>
            </a:endParaRPr>
          </a:p>
          <a:p>
            <a:pPr indent="0" lvl="0" marL="0" marR="0" rtl="0" algn="l">
              <a:lnSpc>
                <a:spcPct val="100000"/>
              </a:lnSpc>
              <a:spcBef>
                <a:spcPts val="1000"/>
              </a:spcBef>
              <a:spcAft>
                <a:spcPts val="1000"/>
              </a:spcAft>
              <a:buNone/>
            </a:pPr>
            <a:r>
              <a:rPr lang="es" sz="1800">
                <a:solidFill>
                  <a:srgbClr val="434343"/>
                </a:solidFill>
                <a:latin typeface="Rubik Light"/>
                <a:ea typeface="Rubik Light"/>
                <a:cs typeface="Rubik Light"/>
                <a:sym typeface="Rubik Light"/>
              </a:rPr>
              <a:t>b. Overfitting y Underfitting</a:t>
            </a:r>
            <a:endParaRPr sz="1800">
              <a:solidFill>
                <a:srgbClr val="434343"/>
              </a:solidFill>
              <a:latin typeface="Rubik Light"/>
              <a:ea typeface="Rubik Light"/>
              <a:cs typeface="Rubik Light"/>
              <a:sym typeface="Rubik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934" name="Google Shape;934;p115"/>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935" name="Google Shape;935;p115"/>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36" name="Google Shape;936;p115"/>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37" name="Google Shape;937;p115"/>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38" name="Google Shape;938;p115"/>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39" name="Google Shape;939;p115"/>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40" name="Google Shape;940;p115"/>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41" name="Google Shape;941;p115"/>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42" name="Google Shape;942;p115"/>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943" name="Google Shape;943;p115"/>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944" name="Google Shape;944;p115"/>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945" name="Google Shape;945;p115"/>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946" name="Google Shape;946;p115"/>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947" name="Google Shape;947;p115"/>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948" name="Google Shape;948;p115"/>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949" name="Google Shape;949;p115"/>
          <p:cNvSpPr/>
          <p:nvPr/>
        </p:nvSpPr>
        <p:spPr>
          <a:xfrm>
            <a:off x="1291675" y="1174750"/>
            <a:ext cx="3873000" cy="84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 sz="1800">
                <a:solidFill>
                  <a:srgbClr val="D9D9D9"/>
                </a:solidFill>
                <a:latin typeface="Rubik Light"/>
                <a:ea typeface="Rubik Light"/>
                <a:cs typeface="Rubik Light"/>
                <a:sym typeface="Rubik Light"/>
              </a:rPr>
              <a:t>a. Proceso de aprendizaje</a:t>
            </a:r>
            <a:endParaRPr sz="1800">
              <a:solidFill>
                <a:srgbClr val="D9D9D9"/>
              </a:solidFill>
              <a:latin typeface="Rubik Light"/>
              <a:ea typeface="Rubik Light"/>
              <a:cs typeface="Rubik Light"/>
              <a:sym typeface="Rubik Light"/>
            </a:endParaRPr>
          </a:p>
          <a:p>
            <a:pPr indent="0" lvl="0" marL="0" marR="0" rtl="0" algn="l">
              <a:lnSpc>
                <a:spcPct val="100000"/>
              </a:lnSpc>
              <a:spcBef>
                <a:spcPts val="1000"/>
              </a:spcBef>
              <a:spcAft>
                <a:spcPts val="1000"/>
              </a:spcAft>
              <a:buNone/>
            </a:pPr>
            <a:r>
              <a:rPr lang="es" sz="1800">
                <a:solidFill>
                  <a:srgbClr val="434343"/>
                </a:solidFill>
                <a:latin typeface="Rubik"/>
                <a:ea typeface="Rubik"/>
                <a:cs typeface="Rubik"/>
                <a:sym typeface="Rubik"/>
              </a:rPr>
              <a:t>b. Overfitting y Underfitting</a:t>
            </a:r>
            <a:endParaRPr sz="1800">
              <a:solidFill>
                <a:srgbClr val="434343"/>
              </a:solidFill>
              <a:latin typeface="Rubik"/>
              <a:ea typeface="Rubik"/>
              <a:cs typeface="Rubik"/>
              <a:sym typeface="Rubik"/>
            </a:endParaRPr>
          </a:p>
        </p:txBody>
      </p:sp>
      <p:sp>
        <p:nvSpPr>
          <p:cNvPr id="950" name="Google Shape;950;p115"/>
          <p:cNvSpPr/>
          <p:nvPr/>
        </p:nvSpPr>
        <p:spPr>
          <a:xfrm>
            <a:off x="1579525" y="2182975"/>
            <a:ext cx="7042500" cy="246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s" sz="1400" u="none" cap="none" strike="noStrike">
                <a:solidFill>
                  <a:srgbClr val="434343"/>
                </a:solidFill>
                <a:latin typeface="Rubik Light"/>
                <a:ea typeface="Rubik Light"/>
                <a:cs typeface="Rubik Light"/>
                <a:sym typeface="Rubik Light"/>
              </a:rPr>
              <a:t>Uno de los problemas más importantes cuando trabajamos con el entrenamiento de modelos es el conflicto entre optimización y generalización.</a:t>
            </a:r>
            <a:endParaRPr>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i="0" sz="14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None/>
            </a:pPr>
            <a:r>
              <a:rPr b="1" i="0" lang="es" sz="1400" u="none" cap="none" strike="noStrike">
                <a:solidFill>
                  <a:srgbClr val="E1446D"/>
                </a:solidFill>
                <a:latin typeface="Rubik"/>
                <a:ea typeface="Rubik"/>
                <a:cs typeface="Rubik"/>
                <a:sym typeface="Rubik"/>
              </a:rPr>
              <a:t>Optimización</a:t>
            </a:r>
            <a:r>
              <a:rPr i="0" lang="es" sz="1400" u="none" cap="none" strike="noStrike">
                <a:solidFill>
                  <a:srgbClr val="434343"/>
                </a:solidFill>
                <a:latin typeface="Rubik Light"/>
                <a:ea typeface="Rubik Light"/>
                <a:cs typeface="Rubik Light"/>
                <a:sym typeface="Rubik Light"/>
              </a:rPr>
              <a:t> es el proceso de ajuste de un modelo para conseguir el mejor rendimiento posible de los datos de entrenamiento (proceso de aprendizaje).</a:t>
            </a:r>
            <a:endParaRPr>
              <a:solidFill>
                <a:srgbClr val="434343"/>
              </a:solidFill>
              <a:latin typeface="Rubik Light"/>
              <a:ea typeface="Rubik Light"/>
              <a:cs typeface="Rubik Light"/>
              <a:sym typeface="Rubik Light"/>
            </a:endParaRPr>
          </a:p>
          <a:p>
            <a:pPr indent="-196850" lvl="0" marL="742950" marR="0" rtl="0" algn="l">
              <a:lnSpc>
                <a:spcPct val="100000"/>
              </a:lnSpc>
              <a:spcBef>
                <a:spcPts val="0"/>
              </a:spcBef>
              <a:spcAft>
                <a:spcPts val="0"/>
              </a:spcAft>
              <a:buClr>
                <a:srgbClr val="000000"/>
              </a:buClr>
              <a:buSzPts val="1400"/>
              <a:buFont typeface="Arial"/>
              <a:buNone/>
            </a:pPr>
            <a:r>
              <a:t/>
            </a:r>
            <a:endParaRPr i="0" sz="14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None/>
            </a:pPr>
            <a:r>
              <a:rPr b="1" i="0" lang="es" sz="1400" u="none" cap="none" strike="noStrike">
                <a:solidFill>
                  <a:srgbClr val="E1446D"/>
                </a:solidFill>
                <a:latin typeface="Rubik"/>
                <a:ea typeface="Rubik"/>
                <a:cs typeface="Rubik"/>
                <a:sym typeface="Rubik"/>
              </a:rPr>
              <a:t>Generalización</a:t>
            </a:r>
            <a:r>
              <a:rPr i="0" lang="es" sz="1400" u="none" cap="none" strike="noStrike">
                <a:solidFill>
                  <a:srgbClr val="434343"/>
                </a:solidFill>
                <a:latin typeface="Rubik Light"/>
                <a:ea typeface="Rubik Light"/>
                <a:cs typeface="Rubik Light"/>
                <a:sym typeface="Rubik Light"/>
              </a:rPr>
              <a:t> es cómo de bien se comporta el modelos ante datos no procesados aún. El objetivo es conseguir la mejor capacidad de generalización.</a:t>
            </a:r>
            <a:endParaRPr>
              <a:solidFill>
                <a:srgbClr val="434343"/>
              </a:solidFill>
              <a:latin typeface="Rubik Light"/>
              <a:ea typeface="Rubik Light"/>
              <a:cs typeface="Rubik Light"/>
              <a:sym typeface="Rubik Light"/>
            </a:endParaRPr>
          </a:p>
        </p:txBody>
      </p:sp>
      <p:cxnSp>
        <p:nvCxnSpPr>
          <p:cNvPr id="951" name="Google Shape;951;p115"/>
          <p:cNvCxnSpPr/>
          <p:nvPr/>
        </p:nvCxnSpPr>
        <p:spPr>
          <a:xfrm>
            <a:off x="1983175" y="2815000"/>
            <a:ext cx="0" cy="11985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957" name="Google Shape;957;p116"/>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5.5 </a:t>
            </a:r>
            <a:r>
              <a:rPr b="1" lang="es" sz="2000">
                <a:solidFill>
                  <a:srgbClr val="434343"/>
                </a:solidFill>
                <a:latin typeface="Rubik"/>
                <a:ea typeface="Rubik"/>
                <a:cs typeface="Rubik"/>
                <a:sym typeface="Rubik"/>
              </a:rPr>
              <a:t>· Preparar los datos ·</a:t>
            </a:r>
            <a:r>
              <a:rPr b="1" lang="es" sz="2000">
                <a:solidFill>
                  <a:srgbClr val="E1446D"/>
                </a:solidFill>
                <a:latin typeface="Rubik"/>
                <a:ea typeface="Rubik"/>
                <a:cs typeface="Rubik"/>
                <a:sym typeface="Rubik"/>
              </a:rPr>
              <a:t> Dividir en “subsets”</a:t>
            </a:r>
            <a:endParaRPr sz="2000">
              <a:solidFill>
                <a:srgbClr val="E1446D"/>
              </a:solidFill>
              <a:latin typeface="Rubik"/>
              <a:ea typeface="Rubik"/>
              <a:cs typeface="Rubik"/>
              <a:sym typeface="Rubik"/>
            </a:endParaRPr>
          </a:p>
        </p:txBody>
      </p:sp>
      <p:sp>
        <p:nvSpPr>
          <p:cNvPr id="958" name="Google Shape;958;p116"/>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59" name="Google Shape;959;p116"/>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0" name="Google Shape;960;p116"/>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1" name="Google Shape;961;p116"/>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2" name="Google Shape;962;p116"/>
          <p:cNvSpPr/>
          <p:nvPr/>
        </p:nvSpPr>
        <p:spPr>
          <a:xfrm>
            <a:off x="4925396"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3" name="Google Shape;963;p116"/>
          <p:cNvSpPr/>
          <p:nvPr/>
        </p:nvSpPr>
        <p:spPr>
          <a:xfrm>
            <a:off x="5441695"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4" name="Google Shape;964;p116"/>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965" name="Google Shape;965;p116"/>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966" name="Google Shape;966;p116"/>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967" name="Google Shape;967;p116"/>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968" name="Google Shape;968;p116"/>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969" name="Google Shape;969;p116"/>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970" name="Google Shape;970;p116"/>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971" name="Google Shape;971;p116"/>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972" name="Google Shape;972;p116"/>
          <p:cNvSpPr/>
          <p:nvPr/>
        </p:nvSpPr>
        <p:spPr>
          <a:xfrm>
            <a:off x="1291675" y="1174750"/>
            <a:ext cx="3873000" cy="84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 sz="1800">
                <a:solidFill>
                  <a:srgbClr val="D9D9D9"/>
                </a:solidFill>
                <a:latin typeface="Rubik Light"/>
                <a:ea typeface="Rubik Light"/>
                <a:cs typeface="Rubik Light"/>
                <a:sym typeface="Rubik Light"/>
              </a:rPr>
              <a:t>a. Proceso de aprendizaje</a:t>
            </a:r>
            <a:endParaRPr sz="1800">
              <a:solidFill>
                <a:srgbClr val="D9D9D9"/>
              </a:solidFill>
              <a:latin typeface="Rubik Light"/>
              <a:ea typeface="Rubik Light"/>
              <a:cs typeface="Rubik Light"/>
              <a:sym typeface="Rubik Light"/>
            </a:endParaRPr>
          </a:p>
          <a:p>
            <a:pPr indent="0" lvl="0" marL="0" marR="0" rtl="0" algn="l">
              <a:lnSpc>
                <a:spcPct val="100000"/>
              </a:lnSpc>
              <a:spcBef>
                <a:spcPts val="1000"/>
              </a:spcBef>
              <a:spcAft>
                <a:spcPts val="1000"/>
              </a:spcAft>
              <a:buNone/>
            </a:pPr>
            <a:r>
              <a:rPr lang="es" sz="1800">
                <a:solidFill>
                  <a:srgbClr val="434343"/>
                </a:solidFill>
                <a:latin typeface="Rubik"/>
                <a:ea typeface="Rubik"/>
                <a:cs typeface="Rubik"/>
                <a:sym typeface="Rubik"/>
              </a:rPr>
              <a:t>b. Overfitting y Underfitting</a:t>
            </a:r>
            <a:endParaRPr sz="1800">
              <a:solidFill>
                <a:srgbClr val="434343"/>
              </a:solidFill>
              <a:latin typeface="Rubik"/>
              <a:ea typeface="Rubik"/>
              <a:cs typeface="Rubik"/>
              <a:sym typeface="Rubik"/>
            </a:endParaRPr>
          </a:p>
        </p:txBody>
      </p:sp>
      <p:pic>
        <p:nvPicPr>
          <p:cNvPr id="973" name="Google Shape;973;p116"/>
          <p:cNvPicPr preferRelativeResize="0"/>
          <p:nvPr/>
        </p:nvPicPr>
        <p:blipFill>
          <a:blip r:embed="rId3">
            <a:alphaModFix/>
          </a:blip>
          <a:stretch>
            <a:fillRect/>
          </a:stretch>
        </p:blipFill>
        <p:spPr>
          <a:xfrm>
            <a:off x="1445301" y="2146325"/>
            <a:ext cx="6253400" cy="2603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79" name="Google Shape;979;p117"/>
          <p:cNvSpPr txBox="1"/>
          <p:nvPr>
            <p:ph type="title"/>
          </p:nvPr>
        </p:nvSpPr>
        <p:spPr>
          <a:xfrm>
            <a:off x="727650" y="592675"/>
            <a:ext cx="7808700" cy="5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EVITAR el Overfitting?</a:t>
            </a:r>
            <a:endParaRPr/>
          </a:p>
        </p:txBody>
      </p:sp>
      <p:pic>
        <p:nvPicPr>
          <p:cNvPr id="980" name="Google Shape;980;p117"/>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981" name="Google Shape;981;p117"/>
          <p:cNvSpPr/>
          <p:nvPr/>
        </p:nvSpPr>
        <p:spPr>
          <a:xfrm>
            <a:off x="727650" y="1790300"/>
            <a:ext cx="67383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s" sz="1400" u="none" cap="none" strike="noStrike">
                <a:solidFill>
                  <a:srgbClr val="434343"/>
                </a:solidFill>
                <a:latin typeface="Rubik"/>
                <a:ea typeface="Rubik"/>
                <a:cs typeface="Rubik"/>
                <a:sym typeface="Rubik"/>
              </a:rPr>
              <a:t>Hay dos formas de evitar el “overfitting”</a:t>
            </a:r>
            <a:r>
              <a:rPr lang="es">
                <a:solidFill>
                  <a:srgbClr val="434343"/>
                </a:solidFill>
                <a:latin typeface="Rubik"/>
                <a:ea typeface="Rubik"/>
                <a:cs typeface="Rubik"/>
                <a:sym typeface="Rubik"/>
              </a:rPr>
              <a:t>:</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i="0" sz="1400" u="none" cap="none" strike="noStrike">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AutoNum type="arabicPeriod"/>
            </a:pPr>
            <a:r>
              <a:rPr b="1" i="0" lang="es" sz="1400" u="none" cap="none" strike="noStrike">
                <a:solidFill>
                  <a:srgbClr val="E1446D"/>
                </a:solidFill>
                <a:latin typeface="Rubik"/>
                <a:ea typeface="Rubik"/>
                <a:cs typeface="Rubik"/>
                <a:sym typeface="Rubik"/>
              </a:rPr>
              <a:t>Obtener más datos</a:t>
            </a:r>
            <a:r>
              <a:rPr i="0" lang="es" sz="1400" u="none" cap="none" strike="noStrike">
                <a:solidFill>
                  <a:srgbClr val="434343"/>
                </a:solidFill>
                <a:latin typeface="Rubik"/>
                <a:ea typeface="Rubik"/>
                <a:cs typeface="Rubik"/>
                <a:sym typeface="Rubik"/>
              </a:rPr>
              <a:t> es normalmente la mejor solución, un modelo entrenado con más datos generalizará mejor de forma natural.</a:t>
            </a:r>
            <a:endParaRPr i="0" sz="1400" u="none" cap="none" strike="noStrike">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AutoNum type="arabicPeriod"/>
            </a:pPr>
            <a:r>
              <a:rPr b="1" lang="es">
                <a:solidFill>
                  <a:srgbClr val="E1446D"/>
                </a:solidFill>
                <a:latin typeface="Rubik"/>
                <a:ea typeface="Rubik"/>
                <a:cs typeface="Rubik"/>
                <a:sym typeface="Rubik"/>
              </a:rPr>
              <a:t>Penalizar modelos muy complejos. </a:t>
            </a:r>
            <a:r>
              <a:rPr lang="es">
                <a:solidFill>
                  <a:srgbClr val="434343"/>
                </a:solidFill>
                <a:latin typeface="Rubik"/>
                <a:ea typeface="Rubik"/>
                <a:cs typeface="Rubik"/>
                <a:sym typeface="Rubik"/>
              </a:rPr>
              <a:t>Para eso, </a:t>
            </a:r>
            <a:endParaRPr>
              <a:solidFill>
                <a:srgbClr val="434343"/>
              </a:solidFill>
              <a:latin typeface="Rubik"/>
              <a:ea typeface="Rubik"/>
              <a:cs typeface="Rubik"/>
              <a:sym typeface="Rubik"/>
            </a:endParaRPr>
          </a:p>
          <a:p>
            <a:pPr indent="-317500" lvl="1" marL="914400" marR="0" rtl="0" algn="l">
              <a:lnSpc>
                <a:spcPct val="100000"/>
              </a:lnSpc>
              <a:spcBef>
                <a:spcPts val="0"/>
              </a:spcBef>
              <a:spcAft>
                <a:spcPts val="0"/>
              </a:spcAft>
              <a:buClr>
                <a:srgbClr val="434343"/>
              </a:buClr>
              <a:buSzPts val="1400"/>
              <a:buFont typeface="Rubik"/>
              <a:buAutoNum type="alphaLcPeriod"/>
            </a:pPr>
            <a:r>
              <a:rPr lang="es">
                <a:solidFill>
                  <a:srgbClr val="434343"/>
                </a:solidFill>
                <a:latin typeface="Rubik"/>
                <a:ea typeface="Rubik"/>
                <a:cs typeface="Rubik"/>
                <a:sym typeface="Rubik"/>
              </a:rPr>
              <a:t>Elegimos valores de los hiperparámetros a partir de curvas de complejidad, Grid Search, etc.</a:t>
            </a:r>
            <a:endParaRPr>
              <a:solidFill>
                <a:srgbClr val="434343"/>
              </a:solidFill>
              <a:latin typeface="Rubik"/>
              <a:ea typeface="Rubik"/>
              <a:cs typeface="Rubik"/>
              <a:sym typeface="Rubik"/>
            </a:endParaRPr>
          </a:p>
          <a:p>
            <a:pPr indent="-317500" lvl="1" marL="914400" marR="0" rtl="0" algn="l">
              <a:lnSpc>
                <a:spcPct val="100000"/>
              </a:lnSpc>
              <a:spcBef>
                <a:spcPts val="0"/>
              </a:spcBef>
              <a:spcAft>
                <a:spcPts val="0"/>
              </a:spcAft>
              <a:buClr>
                <a:srgbClr val="434343"/>
              </a:buClr>
              <a:buSzPts val="1400"/>
              <a:buFont typeface="Rubik"/>
              <a:buAutoNum type="alphaLcPeriod"/>
            </a:pPr>
            <a:r>
              <a:rPr b="1" i="0" lang="es" sz="1400" u="none" cap="none" strike="noStrike">
                <a:solidFill>
                  <a:srgbClr val="E1446D"/>
                </a:solidFill>
                <a:latin typeface="Rubik"/>
                <a:ea typeface="Rubik"/>
                <a:cs typeface="Rubik"/>
                <a:sym typeface="Rubik"/>
              </a:rPr>
              <a:t>La regularización </a:t>
            </a:r>
            <a:r>
              <a:rPr i="0" lang="es" sz="1400" u="none" cap="none" strike="noStrike">
                <a:solidFill>
                  <a:srgbClr val="434343"/>
                </a:solidFill>
                <a:latin typeface="Rubik"/>
                <a:ea typeface="Rubik"/>
                <a:cs typeface="Rubik"/>
                <a:sym typeface="Rubik"/>
              </a:rPr>
              <a:t>impone </a:t>
            </a:r>
            <a:r>
              <a:rPr lang="es">
                <a:solidFill>
                  <a:srgbClr val="434343"/>
                </a:solidFill>
                <a:latin typeface="Rubik"/>
                <a:ea typeface="Rubik"/>
                <a:cs typeface="Rubik"/>
                <a:sym typeface="Rubik"/>
              </a:rPr>
              <a:t>restricciones sobre modelos muy complejos. </a:t>
            </a:r>
            <a:r>
              <a:rPr i="0" lang="es" sz="1400" u="none" cap="none" strike="noStrike">
                <a:solidFill>
                  <a:srgbClr val="434343"/>
                </a:solidFill>
                <a:latin typeface="Rubik"/>
                <a:ea typeface="Rubik"/>
                <a:cs typeface="Rubik"/>
                <a:sym typeface="Rubik"/>
              </a:rPr>
              <a:t>Si el modelo solo memoriza un pequeño número de pautas, la </a:t>
            </a:r>
            <a:r>
              <a:rPr lang="es">
                <a:solidFill>
                  <a:srgbClr val="434343"/>
                </a:solidFill>
                <a:latin typeface="Rubik"/>
                <a:ea typeface="Rubik"/>
                <a:cs typeface="Rubik"/>
                <a:sym typeface="Rubik"/>
              </a:rPr>
              <a:t>regularización</a:t>
            </a:r>
            <a:r>
              <a:rPr i="0" lang="es" sz="1400" u="none" cap="none" strike="noStrike">
                <a:solidFill>
                  <a:srgbClr val="434343"/>
                </a:solidFill>
                <a:latin typeface="Rubik"/>
                <a:ea typeface="Rubik"/>
                <a:cs typeface="Rubik"/>
                <a:sym typeface="Rubik"/>
              </a:rPr>
              <a:t> hará que el enfoque se haga en las más relevantes, mejorando la posibilidad de generalizar bien.</a:t>
            </a:r>
            <a:endParaRPr>
              <a:solidFill>
                <a:srgbClr val="434343"/>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87" name="Google Shape;987;p118"/>
          <p:cNvSpPr txBox="1"/>
          <p:nvPr>
            <p:ph type="title"/>
          </p:nvPr>
        </p:nvSpPr>
        <p:spPr>
          <a:xfrm>
            <a:off x="727650" y="592675"/>
            <a:ext cx="7808700" cy="5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EVITAR el Overfitting?</a:t>
            </a:r>
            <a:endParaRPr/>
          </a:p>
        </p:txBody>
      </p:sp>
      <p:pic>
        <p:nvPicPr>
          <p:cNvPr id="988" name="Google Shape;988;p118"/>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989" name="Google Shape;989;p118"/>
          <p:cNvSpPr/>
          <p:nvPr/>
        </p:nvSpPr>
        <p:spPr>
          <a:xfrm>
            <a:off x="727650" y="1515125"/>
            <a:ext cx="71463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s" sz="2200">
                <a:solidFill>
                  <a:srgbClr val="E1446D"/>
                </a:solidFill>
                <a:latin typeface="Rubik"/>
                <a:ea typeface="Rubik"/>
                <a:cs typeface="Rubik"/>
                <a:sym typeface="Rubik"/>
              </a:rPr>
              <a:t>La</a:t>
            </a:r>
            <a:r>
              <a:rPr b="1" lang="es" sz="2200">
                <a:solidFill>
                  <a:srgbClr val="E1446D"/>
                </a:solidFill>
                <a:latin typeface="Rubik"/>
                <a:ea typeface="Rubik"/>
                <a:cs typeface="Rubik"/>
                <a:sym typeface="Rubik"/>
              </a:rPr>
              <a:t> regularización</a:t>
            </a:r>
            <a:r>
              <a:rPr lang="es" sz="2200">
                <a:solidFill>
                  <a:srgbClr val="434343"/>
                </a:solidFill>
                <a:latin typeface="Rubik"/>
                <a:ea typeface="Rubik"/>
                <a:cs typeface="Rubik"/>
                <a:sym typeface="Rubik"/>
              </a:rPr>
              <a:t> se realiza principalmente con las siguientes técnicas:</a:t>
            </a:r>
            <a:endParaRPr sz="22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sz="2200">
              <a:solidFill>
                <a:srgbClr val="434343"/>
              </a:solidFill>
              <a:latin typeface="Rubik"/>
              <a:ea typeface="Rubik"/>
              <a:cs typeface="Rubik"/>
              <a:sym typeface="Rubik"/>
            </a:endParaRPr>
          </a:p>
          <a:p>
            <a:pPr indent="0" lvl="0" marL="0" rtl="0" algn="l">
              <a:spcBef>
                <a:spcPts val="0"/>
              </a:spcBef>
              <a:spcAft>
                <a:spcPts val="0"/>
              </a:spcAft>
              <a:buClr>
                <a:srgbClr val="000000"/>
              </a:buClr>
              <a:buFont typeface="Arial"/>
              <a:buNone/>
            </a:pPr>
            <a:r>
              <a:t/>
            </a:r>
            <a:endParaRPr>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AutoNum type="arabicPeriod"/>
            </a:pPr>
            <a:r>
              <a:rPr b="1" lang="es">
                <a:solidFill>
                  <a:srgbClr val="E1446D"/>
                </a:solidFill>
                <a:latin typeface="Rubik"/>
                <a:ea typeface="Rubik"/>
                <a:cs typeface="Rubik"/>
                <a:sym typeface="Rubik"/>
              </a:rPr>
              <a:t>Reduciendo el tamaño del modelo</a:t>
            </a:r>
            <a:r>
              <a:rPr lang="es">
                <a:solidFill>
                  <a:srgbClr val="E1446D"/>
                </a:solidFill>
                <a:latin typeface="Rubik"/>
                <a:ea typeface="Rubik"/>
                <a:cs typeface="Rubik"/>
                <a:sym typeface="Rubik"/>
              </a:rPr>
              <a:t>: </a:t>
            </a:r>
            <a:r>
              <a:rPr lang="es">
                <a:solidFill>
                  <a:srgbClr val="434343"/>
                </a:solidFill>
                <a:latin typeface="Rubik"/>
                <a:ea typeface="Rubik"/>
                <a:cs typeface="Rubik"/>
                <a:sym typeface="Rubik"/>
              </a:rPr>
              <a:t>disminuyendo el número parámetros que el modelo tiene que aprender, y con ello, su capacidad de aprendizaje. </a:t>
            </a:r>
            <a:endParaRPr>
              <a:solidFill>
                <a:srgbClr val="434343"/>
              </a:solidFill>
              <a:latin typeface="Rubik"/>
              <a:ea typeface="Rubik"/>
              <a:cs typeface="Rubik"/>
              <a:sym typeface="Rubik"/>
            </a:endParaRPr>
          </a:p>
          <a:p>
            <a:pPr indent="-317500" lvl="0" marL="457200" rtl="0" algn="l">
              <a:spcBef>
                <a:spcPts val="1000"/>
              </a:spcBef>
              <a:spcAft>
                <a:spcPts val="0"/>
              </a:spcAft>
              <a:buClr>
                <a:srgbClr val="434343"/>
              </a:buClr>
              <a:buSzPts val="1400"/>
              <a:buFont typeface="Rubik"/>
              <a:buAutoNum type="arabicPeriod"/>
            </a:pPr>
            <a:r>
              <a:rPr b="1" lang="es">
                <a:solidFill>
                  <a:srgbClr val="E1446D"/>
                </a:solidFill>
                <a:latin typeface="Rubik"/>
                <a:ea typeface="Rubik"/>
                <a:cs typeface="Rubik"/>
                <a:sym typeface="Rubik"/>
              </a:rPr>
              <a:t>Añadiendo regularización de peso</a:t>
            </a:r>
            <a:r>
              <a:rPr lang="es">
                <a:solidFill>
                  <a:srgbClr val="E1446D"/>
                </a:solidFill>
                <a:latin typeface="Rubik"/>
                <a:ea typeface="Rubik"/>
                <a:cs typeface="Rubik"/>
                <a:sym typeface="Rubik"/>
              </a:rPr>
              <a:t>:</a:t>
            </a:r>
            <a:r>
              <a:rPr lang="es">
                <a:solidFill>
                  <a:srgbClr val="434343"/>
                </a:solidFill>
                <a:latin typeface="Rubik"/>
                <a:ea typeface="Rubik"/>
                <a:cs typeface="Rubik"/>
                <a:sym typeface="Rubik"/>
              </a:rPr>
              <a:t> en general, cuanto más simple es el modelo, es mejor. Mientras pueda aprender bien, un modelo más simple es menos proclive a sufrir “overfitting”. Una forma común de conseguir esto es restringir la complejidad forzando sus pesos para solamente tomar pequeños valores, regularizando la distribución de valores de peso. Esto se realiza añadiendo a la función de pérdida un costo asociado a tener grandes pesos. </a:t>
            </a:r>
            <a:endParaRPr b="1">
              <a:solidFill>
                <a:srgbClr val="434343"/>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95" name="Google Shape;995;p119"/>
          <p:cNvSpPr txBox="1"/>
          <p:nvPr>
            <p:ph type="title"/>
          </p:nvPr>
        </p:nvSpPr>
        <p:spPr>
          <a:xfrm>
            <a:off x="727650" y="592675"/>
            <a:ext cx="7808700" cy="5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EVITAR el Overfitting?</a:t>
            </a:r>
            <a:endParaRPr/>
          </a:p>
        </p:txBody>
      </p:sp>
      <p:pic>
        <p:nvPicPr>
          <p:cNvPr id="996" name="Google Shape;996;p119"/>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997" name="Google Shape;997;p119"/>
          <p:cNvSpPr/>
          <p:nvPr/>
        </p:nvSpPr>
        <p:spPr>
          <a:xfrm>
            <a:off x="727650" y="1515125"/>
            <a:ext cx="4278300" cy="44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sz="2200">
                <a:solidFill>
                  <a:srgbClr val="434343"/>
                </a:solidFill>
                <a:latin typeface="Rubik"/>
                <a:ea typeface="Rubik"/>
                <a:cs typeface="Rubik"/>
                <a:sym typeface="Rubik"/>
              </a:rPr>
              <a:t>Por ejemplo, para una regresión lineal:</a:t>
            </a:r>
            <a:endParaRPr b="1">
              <a:solidFill>
                <a:srgbClr val="E1446D"/>
              </a:solidFill>
              <a:latin typeface="Rubik"/>
              <a:ea typeface="Rubik"/>
              <a:cs typeface="Rubik"/>
              <a:sym typeface="Rubik"/>
            </a:endParaRPr>
          </a:p>
        </p:txBody>
      </p:sp>
      <p:sp>
        <p:nvSpPr>
          <p:cNvPr id="998" name="Google Shape;998;p119"/>
          <p:cNvSpPr txBox="1"/>
          <p:nvPr/>
        </p:nvSpPr>
        <p:spPr>
          <a:xfrm>
            <a:off x="5281075" y="3444225"/>
            <a:ext cx="32553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Regularización L2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El coste es proporcional al cuadrado del valor de los coeficientes de peso (norma L2 de los pesos)</a:t>
            </a:r>
            <a:endParaRPr>
              <a:solidFill>
                <a:srgbClr val="434343"/>
              </a:solidFill>
              <a:latin typeface="Rubik"/>
              <a:ea typeface="Rubik"/>
              <a:cs typeface="Rubik"/>
              <a:sym typeface="Rubik"/>
            </a:endParaRPr>
          </a:p>
        </p:txBody>
      </p:sp>
      <p:sp>
        <p:nvSpPr>
          <p:cNvPr id="999" name="Google Shape;999;p119"/>
          <p:cNvSpPr txBox="1"/>
          <p:nvPr/>
        </p:nvSpPr>
        <p:spPr>
          <a:xfrm>
            <a:off x="795325" y="3444225"/>
            <a:ext cx="33534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Regularización L1: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El coste es proporcional al cuadrado del valor de los coeficientes de peso (norma L1 de los pesos).</a:t>
            </a:r>
            <a:endParaRPr>
              <a:solidFill>
                <a:srgbClr val="434343"/>
              </a:solidFill>
              <a:latin typeface="Rubik"/>
              <a:ea typeface="Rubik"/>
              <a:cs typeface="Rubik"/>
              <a:sym typeface="Rubik"/>
            </a:endParaRPr>
          </a:p>
        </p:txBody>
      </p:sp>
      <p:pic>
        <p:nvPicPr>
          <p:cNvPr id="1000" name="Google Shape;1000;p119"/>
          <p:cNvPicPr preferRelativeResize="0"/>
          <p:nvPr/>
        </p:nvPicPr>
        <p:blipFill rotWithShape="1">
          <a:blip r:embed="rId4">
            <a:alphaModFix/>
          </a:blip>
          <a:srcRect b="61943" l="0" r="0" t="0"/>
          <a:stretch/>
        </p:blipFill>
        <p:spPr>
          <a:xfrm>
            <a:off x="528149" y="2309575"/>
            <a:ext cx="3705200" cy="980825"/>
          </a:xfrm>
          <a:prstGeom prst="rect">
            <a:avLst/>
          </a:prstGeom>
          <a:noFill/>
          <a:ln cap="flat" cmpd="sng" w="9525">
            <a:solidFill>
              <a:srgbClr val="B7B7B7"/>
            </a:solidFill>
            <a:prstDash val="solid"/>
            <a:round/>
            <a:headEnd len="sm" w="sm" type="none"/>
            <a:tailEnd len="sm" w="sm" type="none"/>
          </a:ln>
        </p:spPr>
      </p:pic>
      <p:pic>
        <p:nvPicPr>
          <p:cNvPr id="1001" name="Google Shape;1001;p119"/>
          <p:cNvPicPr preferRelativeResize="0"/>
          <p:nvPr/>
        </p:nvPicPr>
        <p:blipFill rotWithShape="1">
          <a:blip r:embed="rId4">
            <a:alphaModFix/>
          </a:blip>
          <a:srcRect b="5709" l="0" r="0" t="38854"/>
          <a:stretch/>
        </p:blipFill>
        <p:spPr>
          <a:xfrm>
            <a:off x="5005950" y="2015475"/>
            <a:ext cx="3705200" cy="14287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07" name="Google Shape;1007;p120"/>
          <p:cNvSpPr txBox="1"/>
          <p:nvPr>
            <p:ph type="title"/>
          </p:nvPr>
        </p:nvSpPr>
        <p:spPr>
          <a:xfrm>
            <a:off x="727650" y="592675"/>
            <a:ext cx="7808700" cy="5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EVITAR el Overfitting?</a:t>
            </a:r>
            <a:endParaRPr/>
          </a:p>
        </p:txBody>
      </p:sp>
      <p:pic>
        <p:nvPicPr>
          <p:cNvPr id="1008" name="Google Shape;1008;p120"/>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1009" name="Google Shape;1009;p120"/>
          <p:cNvSpPr/>
          <p:nvPr/>
        </p:nvSpPr>
        <p:spPr>
          <a:xfrm>
            <a:off x="727650" y="1515125"/>
            <a:ext cx="4278300" cy="44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 sz="2200">
                <a:solidFill>
                  <a:srgbClr val="434343"/>
                </a:solidFill>
                <a:latin typeface="Rubik"/>
                <a:ea typeface="Rubik"/>
                <a:cs typeface="Rubik"/>
                <a:sym typeface="Rubik"/>
              </a:rPr>
              <a:t>Por ejemplo, para una regresión lineal:</a:t>
            </a:r>
            <a:endParaRPr b="1">
              <a:solidFill>
                <a:srgbClr val="E1446D"/>
              </a:solidFill>
              <a:latin typeface="Rubik"/>
              <a:ea typeface="Rubik"/>
              <a:cs typeface="Rubik"/>
              <a:sym typeface="Rubik"/>
            </a:endParaRPr>
          </a:p>
        </p:txBody>
      </p:sp>
      <p:sp>
        <p:nvSpPr>
          <p:cNvPr id="1010" name="Google Shape;1010;p120"/>
          <p:cNvSpPr txBox="1"/>
          <p:nvPr/>
        </p:nvSpPr>
        <p:spPr>
          <a:xfrm>
            <a:off x="5281075" y="3444225"/>
            <a:ext cx="32553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Regularización L2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El coste es proporcional al cuadrado del valor de los coeficientes de peso (norma L2 de los pesos)</a:t>
            </a:r>
            <a:endParaRPr>
              <a:solidFill>
                <a:srgbClr val="434343"/>
              </a:solidFill>
              <a:latin typeface="Rubik"/>
              <a:ea typeface="Rubik"/>
              <a:cs typeface="Rubik"/>
              <a:sym typeface="Rubik"/>
            </a:endParaRPr>
          </a:p>
        </p:txBody>
      </p:sp>
      <p:sp>
        <p:nvSpPr>
          <p:cNvPr id="1011" name="Google Shape;1011;p120"/>
          <p:cNvSpPr txBox="1"/>
          <p:nvPr/>
        </p:nvSpPr>
        <p:spPr>
          <a:xfrm>
            <a:off x="795325" y="3444225"/>
            <a:ext cx="3353400" cy="8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Regularización L1: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El coste es proporcional al cuadrado del valor de los coeficientes de peso (norma L1 de los pesos).</a:t>
            </a:r>
            <a:endParaRPr>
              <a:solidFill>
                <a:srgbClr val="434343"/>
              </a:solidFill>
              <a:latin typeface="Rubik"/>
              <a:ea typeface="Rubik"/>
              <a:cs typeface="Rubik"/>
              <a:sym typeface="Rubik"/>
            </a:endParaRPr>
          </a:p>
        </p:txBody>
      </p:sp>
      <p:pic>
        <p:nvPicPr>
          <p:cNvPr id="1012" name="Google Shape;1012;p120"/>
          <p:cNvPicPr preferRelativeResize="0"/>
          <p:nvPr/>
        </p:nvPicPr>
        <p:blipFill rotWithShape="1">
          <a:blip r:embed="rId4">
            <a:alphaModFix/>
          </a:blip>
          <a:srcRect b="61943" l="0" r="0" t="0"/>
          <a:stretch/>
        </p:blipFill>
        <p:spPr>
          <a:xfrm>
            <a:off x="528149" y="2309575"/>
            <a:ext cx="3705200" cy="980825"/>
          </a:xfrm>
          <a:prstGeom prst="rect">
            <a:avLst/>
          </a:prstGeom>
          <a:noFill/>
          <a:ln cap="flat" cmpd="sng" w="9525">
            <a:solidFill>
              <a:srgbClr val="B7B7B7"/>
            </a:solidFill>
            <a:prstDash val="solid"/>
            <a:round/>
            <a:headEnd len="sm" w="sm" type="none"/>
            <a:tailEnd len="sm" w="sm" type="none"/>
          </a:ln>
        </p:spPr>
      </p:pic>
      <p:pic>
        <p:nvPicPr>
          <p:cNvPr id="1013" name="Google Shape;1013;p120"/>
          <p:cNvPicPr preferRelativeResize="0"/>
          <p:nvPr/>
        </p:nvPicPr>
        <p:blipFill rotWithShape="1">
          <a:blip r:embed="rId4">
            <a:alphaModFix/>
          </a:blip>
          <a:srcRect b="5709" l="0" r="0" t="38854"/>
          <a:stretch/>
        </p:blipFill>
        <p:spPr>
          <a:xfrm>
            <a:off x="5005950" y="2015475"/>
            <a:ext cx="3705200" cy="1428750"/>
          </a:xfrm>
          <a:prstGeom prst="rect">
            <a:avLst/>
          </a:prstGeom>
          <a:noFill/>
          <a:ln cap="flat" cmpd="sng" w="9525">
            <a:solidFill>
              <a:srgbClr val="B7B7B7"/>
            </a:solidFill>
            <a:prstDash val="solid"/>
            <a:round/>
            <a:headEnd len="sm" w="sm" type="none"/>
            <a:tailEnd len="sm" w="sm" type="none"/>
          </a:ln>
        </p:spPr>
      </p:pic>
      <p:sp>
        <p:nvSpPr>
          <p:cNvPr id="1014" name="Google Shape;1014;p120"/>
          <p:cNvSpPr txBox="1"/>
          <p:nvPr/>
        </p:nvSpPr>
        <p:spPr>
          <a:xfrm>
            <a:off x="357750" y="4478325"/>
            <a:ext cx="8428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sz="2000">
                <a:solidFill>
                  <a:srgbClr val="434343"/>
                </a:solidFill>
                <a:latin typeface="Rubik"/>
                <a:ea typeface="Rubik"/>
                <a:cs typeface="Rubik"/>
                <a:sym typeface="Rubik"/>
              </a:rPr>
              <a:t>Más adelante veremos más en detalle regularización.</a:t>
            </a:r>
            <a:endParaRPr>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020" name="Google Shape;1020;p121"/>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6 ·</a:t>
            </a:r>
            <a:r>
              <a:rPr b="1" lang="es" sz="2000">
                <a:solidFill>
                  <a:srgbClr val="E1446D"/>
                </a:solidFill>
                <a:latin typeface="Rubik"/>
                <a:ea typeface="Rubik"/>
                <a:cs typeface="Rubik"/>
                <a:sym typeface="Rubik"/>
              </a:rPr>
              <a:t> Desarrollar un modelo base (benchmark)</a:t>
            </a:r>
            <a:endParaRPr sz="2000">
              <a:solidFill>
                <a:srgbClr val="E1446D"/>
              </a:solidFill>
              <a:latin typeface="Rubik"/>
              <a:ea typeface="Rubik"/>
              <a:cs typeface="Rubik"/>
              <a:sym typeface="Rubik"/>
            </a:endParaRPr>
          </a:p>
        </p:txBody>
      </p:sp>
      <p:sp>
        <p:nvSpPr>
          <p:cNvPr id="1021" name="Google Shape;1021;p121"/>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2" name="Google Shape;1022;p121"/>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3" name="Google Shape;1023;p121"/>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4" name="Google Shape;1024;p121"/>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5" name="Google Shape;1025;p121"/>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6" name="Google Shape;1026;p121"/>
          <p:cNvSpPr/>
          <p:nvPr/>
        </p:nvSpPr>
        <p:spPr>
          <a:xfrm>
            <a:off x="5441695"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7" name="Google Shape;1027;p121"/>
          <p:cNvSpPr/>
          <p:nvPr/>
        </p:nvSpPr>
        <p:spPr>
          <a:xfrm>
            <a:off x="5957994"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28" name="Google Shape;1028;p121"/>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029" name="Google Shape;1029;p121"/>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030" name="Google Shape;1030;p121"/>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031" name="Google Shape;1031;p121"/>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032" name="Google Shape;1032;p121"/>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033" name="Google Shape;1033;p121"/>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034" name="Google Shape;1034;p121"/>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035" name="Google Shape;1035;p121"/>
          <p:cNvSpPr/>
          <p:nvPr/>
        </p:nvSpPr>
        <p:spPr>
          <a:xfrm>
            <a:off x="1051025" y="1248450"/>
            <a:ext cx="71679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s" sz="2400" u="none" cap="none" strike="noStrike">
                <a:solidFill>
                  <a:srgbClr val="434343"/>
                </a:solidFill>
                <a:latin typeface="Rubik Light"/>
                <a:ea typeface="Rubik Light"/>
                <a:cs typeface="Rubik Light"/>
                <a:sym typeface="Rubik Light"/>
              </a:rPr>
              <a:t>El objetivo en este paso del proceso es desarrollar un </a:t>
            </a:r>
            <a:r>
              <a:rPr i="0" lang="es" sz="2400" u="none" cap="none" strike="noStrike">
                <a:solidFill>
                  <a:srgbClr val="E1446D"/>
                </a:solidFill>
                <a:latin typeface="Rubik Light"/>
                <a:ea typeface="Rubik Light"/>
                <a:cs typeface="Rubik Light"/>
                <a:sym typeface="Rubik Light"/>
              </a:rPr>
              <a:t>modelo de comparación</a:t>
            </a:r>
            <a:r>
              <a:rPr i="0" lang="es" sz="2400" u="none" cap="none" strike="noStrike">
                <a:solidFill>
                  <a:srgbClr val="434343"/>
                </a:solidFill>
                <a:latin typeface="Rubik Light"/>
                <a:ea typeface="Rubik Light"/>
                <a:cs typeface="Rubik Light"/>
                <a:sym typeface="Rubik Light"/>
              </a:rPr>
              <a:t> que sirva de referencia, sobre el que mediremos el rendimiento de un algoritmo mejor y más ajustado.</a:t>
            </a:r>
            <a:endParaRPr i="0" sz="2400" u="none" cap="none" strike="noStrike">
              <a:solidFill>
                <a:srgbClr val="434343"/>
              </a:solidFill>
              <a:latin typeface="Rubik Light"/>
              <a:ea typeface="Rubik Light"/>
              <a:cs typeface="Rubik Light"/>
              <a:sym typeface="Rubik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86"/>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041" name="Google Shape;1041;p122"/>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7</a:t>
            </a:r>
            <a:r>
              <a:rPr b="1" lang="es" sz="2000">
                <a:solidFill>
                  <a:srgbClr val="E1446D"/>
                </a:solidFill>
                <a:latin typeface="Rubik"/>
                <a:ea typeface="Rubik"/>
                <a:cs typeface="Rubik"/>
                <a:sym typeface="Rubik"/>
              </a:rPr>
              <a:t> · Desarrollar un modelo mejor y ajustar sus parámetros</a:t>
            </a:r>
            <a:endParaRPr sz="2000">
              <a:solidFill>
                <a:srgbClr val="E1446D"/>
              </a:solidFill>
              <a:latin typeface="Rubik"/>
              <a:ea typeface="Rubik"/>
              <a:cs typeface="Rubik"/>
              <a:sym typeface="Rubik"/>
            </a:endParaRPr>
          </a:p>
        </p:txBody>
      </p:sp>
      <p:sp>
        <p:nvSpPr>
          <p:cNvPr id="1042" name="Google Shape;1042;p122"/>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3" name="Google Shape;1043;p122"/>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4" name="Google Shape;1044;p122"/>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5" name="Google Shape;1045;p122"/>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6" name="Google Shape;1046;p122"/>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7" name="Google Shape;1047;p122"/>
          <p:cNvSpPr/>
          <p:nvPr/>
        </p:nvSpPr>
        <p:spPr>
          <a:xfrm>
            <a:off x="5441695"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8" name="Google Shape;1048;p122"/>
          <p:cNvSpPr/>
          <p:nvPr/>
        </p:nvSpPr>
        <p:spPr>
          <a:xfrm>
            <a:off x="5957994"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49" name="Google Shape;1049;p122"/>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050" name="Google Shape;1050;p122"/>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051" name="Google Shape;1051;p122"/>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052" name="Google Shape;1052;p122"/>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053" name="Google Shape;1053;p122"/>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054" name="Google Shape;1054;p122"/>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055" name="Google Shape;1055;p122"/>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056" name="Google Shape;1056;p122"/>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Font typeface="Rubik"/>
              <a:buAutoNum type="arabicPeriod"/>
            </a:pPr>
            <a:r>
              <a:rPr lang="es" sz="2000">
                <a:solidFill>
                  <a:srgbClr val="1A1A1A"/>
                </a:solidFill>
                <a:latin typeface="Rubik"/>
                <a:ea typeface="Rubik"/>
                <a:cs typeface="Rubik"/>
                <a:sym typeface="Rubik"/>
              </a:rPr>
              <a:t>Encontrar un buen modelo</a:t>
            </a:r>
            <a:endParaRPr sz="2000">
              <a:solidFill>
                <a:srgbClr val="1A1A1A"/>
              </a:solidFill>
              <a:latin typeface="Rubik"/>
              <a:ea typeface="Rubik"/>
              <a:cs typeface="Rubik"/>
              <a:sym typeface="Rubik"/>
            </a:endParaRPr>
          </a:p>
          <a:p>
            <a:pPr indent="-355600" lvl="0" marL="457200" rtl="0" algn="l">
              <a:spcBef>
                <a:spcPts val="1000"/>
              </a:spcBef>
              <a:spcAft>
                <a:spcPts val="100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Ajustar los hiperparámetros del modelo</a:t>
            </a:r>
            <a:endParaRPr sz="2000">
              <a:solidFill>
                <a:srgbClr val="D9D9D9"/>
              </a:solidFill>
              <a:latin typeface="Rubik Light"/>
              <a:ea typeface="Rubik Light"/>
              <a:cs typeface="Rubik Light"/>
              <a:sym typeface="Rubik Light"/>
            </a:endParaRPr>
          </a:p>
        </p:txBody>
      </p:sp>
      <p:sp>
        <p:nvSpPr>
          <p:cNvPr id="1057" name="Google Shape;1057;p122"/>
          <p:cNvSpPr/>
          <p:nvPr/>
        </p:nvSpPr>
        <p:spPr>
          <a:xfrm>
            <a:off x="1451990" y="2260260"/>
            <a:ext cx="6447900" cy="246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s" sz="1400" u="none" cap="none" strike="noStrike">
                <a:solidFill>
                  <a:srgbClr val="434343"/>
                </a:solidFill>
                <a:latin typeface="Rubik"/>
                <a:ea typeface="Rubik"/>
                <a:cs typeface="Rubik"/>
                <a:sym typeface="Rubik"/>
              </a:rPr>
              <a:t>Uno de los métodos más comunes para encontrar un buen modelo es la </a:t>
            </a:r>
            <a:r>
              <a:rPr b="1" i="0" lang="es" sz="1400" u="none" cap="none" strike="noStrike">
                <a:solidFill>
                  <a:srgbClr val="434343"/>
                </a:solidFill>
                <a:latin typeface="Rubik"/>
                <a:ea typeface="Rubik"/>
                <a:cs typeface="Rubik"/>
                <a:sym typeface="Rubik"/>
              </a:rPr>
              <a:t>validación cruzada.</a:t>
            </a:r>
            <a:r>
              <a:rPr i="0" lang="es" sz="1400" u="none" cap="none" strike="noStrike">
                <a:solidFill>
                  <a:srgbClr val="434343"/>
                </a:solidFill>
                <a:latin typeface="Rubik"/>
                <a:ea typeface="Rubik"/>
                <a:cs typeface="Rubik"/>
                <a:sym typeface="Rubik"/>
              </a:rPr>
              <a:t> En la validación cruzada, estableceremos:</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i="0" sz="1400" u="none" cap="none" strike="noStrike">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Char char="●"/>
            </a:pPr>
            <a:r>
              <a:rPr i="0" lang="es" sz="1400" u="none" cap="none" strike="noStrike">
                <a:solidFill>
                  <a:srgbClr val="434343"/>
                </a:solidFill>
                <a:latin typeface="Rubik"/>
                <a:ea typeface="Rubik"/>
                <a:cs typeface="Rubik"/>
                <a:sym typeface="Rubik"/>
              </a:rPr>
              <a:t>Un número de subdivisiones en los que fragmentaremos nuestros datos.</a:t>
            </a:r>
            <a:endParaRPr>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Char char="●"/>
            </a:pPr>
            <a:r>
              <a:rPr i="0" lang="es" sz="1400" u="none" cap="none" strike="noStrike">
                <a:solidFill>
                  <a:srgbClr val="434343"/>
                </a:solidFill>
                <a:latin typeface="Rubik"/>
                <a:ea typeface="Rubik"/>
                <a:cs typeface="Rubik"/>
                <a:sym typeface="Rubik"/>
              </a:rPr>
              <a:t>Un método de puntuación (que variará dependiendo de la naturaleza del problema — regresión, clasificación,…..)</a:t>
            </a:r>
            <a:endParaRPr>
              <a:solidFill>
                <a:srgbClr val="434343"/>
              </a:solidFill>
              <a:latin typeface="Rubik"/>
              <a:ea typeface="Rubik"/>
              <a:cs typeface="Rubik"/>
              <a:sym typeface="Rubik"/>
            </a:endParaRPr>
          </a:p>
          <a:p>
            <a:pPr indent="-317500" lvl="0" marL="457200" marR="0" rtl="0" algn="l">
              <a:lnSpc>
                <a:spcPct val="100000"/>
              </a:lnSpc>
              <a:spcBef>
                <a:spcPts val="0"/>
              </a:spcBef>
              <a:spcAft>
                <a:spcPts val="0"/>
              </a:spcAft>
              <a:buClr>
                <a:srgbClr val="434343"/>
              </a:buClr>
              <a:buSzPts val="1400"/>
              <a:buFont typeface="Rubik"/>
              <a:buChar char="●"/>
            </a:pPr>
            <a:r>
              <a:rPr i="0" lang="es" sz="1400" u="none" cap="none" strike="noStrike">
                <a:solidFill>
                  <a:srgbClr val="434343"/>
                </a:solidFill>
                <a:latin typeface="Rubik"/>
                <a:ea typeface="Rubik"/>
                <a:cs typeface="Rubik"/>
                <a:sym typeface="Rubik"/>
              </a:rPr>
              <a:t>Algunos algoritmos apropiados que queremos comprobar</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rPr i="0" lang="es" sz="1400" u="none" cap="none" strike="noStrike">
                <a:solidFill>
                  <a:srgbClr val="434343"/>
                </a:solidFill>
                <a:latin typeface="Rubik"/>
                <a:ea typeface="Rubik"/>
                <a:cs typeface="Rubik"/>
                <a:sym typeface="Rubik"/>
              </a:rPr>
              <a:t>Pasaremos nuestro conjunto de datos a nuestra función de puntuación de validación cruzada y obtener el modelo que da la mejor puntuación. Éste será el que optimizaremos, ajustando sus parámetros en consecuencia.</a:t>
            </a:r>
            <a:endParaRPr>
              <a:solidFill>
                <a:srgbClr val="434343"/>
              </a:solidFill>
              <a:latin typeface="Rubik"/>
              <a:ea typeface="Rubik"/>
              <a:cs typeface="Rubik"/>
              <a:sym typeface="Rubi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pic>
        <p:nvPicPr>
          <p:cNvPr id="1062" name="Google Shape;1062;p123"/>
          <p:cNvPicPr preferRelativeResize="0"/>
          <p:nvPr/>
        </p:nvPicPr>
        <p:blipFill rotWithShape="1">
          <a:blip r:embed="rId3">
            <a:alphaModFix/>
          </a:blip>
          <a:srcRect b="0" l="0" r="0" t="0"/>
          <a:stretch/>
        </p:blipFill>
        <p:spPr>
          <a:xfrm>
            <a:off x="1673951" y="1991084"/>
            <a:ext cx="4801016" cy="3116850"/>
          </a:xfrm>
          <a:prstGeom prst="rect">
            <a:avLst/>
          </a:prstGeom>
          <a:noFill/>
          <a:ln>
            <a:noFill/>
          </a:ln>
        </p:spPr>
      </p:pic>
      <p:sp>
        <p:nvSpPr>
          <p:cNvPr id="1063" name="Google Shape;1063;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064" name="Google Shape;1064;p123"/>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7 · Desarrollar un modelo mejor y ajustar sus parámetros</a:t>
            </a:r>
            <a:endParaRPr sz="2000">
              <a:solidFill>
                <a:srgbClr val="E1446D"/>
              </a:solidFill>
              <a:latin typeface="Rubik"/>
              <a:ea typeface="Rubik"/>
              <a:cs typeface="Rubik"/>
              <a:sym typeface="Rubik"/>
            </a:endParaRPr>
          </a:p>
        </p:txBody>
      </p:sp>
      <p:sp>
        <p:nvSpPr>
          <p:cNvPr id="1065" name="Google Shape;1065;p123"/>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66" name="Google Shape;1066;p123"/>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67" name="Google Shape;1067;p123"/>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68" name="Google Shape;1068;p123"/>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69" name="Google Shape;1069;p123"/>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70" name="Google Shape;1070;p123"/>
          <p:cNvSpPr/>
          <p:nvPr/>
        </p:nvSpPr>
        <p:spPr>
          <a:xfrm>
            <a:off x="5441695"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71" name="Google Shape;1071;p123"/>
          <p:cNvSpPr/>
          <p:nvPr/>
        </p:nvSpPr>
        <p:spPr>
          <a:xfrm>
            <a:off x="5957994"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72" name="Google Shape;1072;p123"/>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073" name="Google Shape;1073;p123"/>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074" name="Google Shape;1074;p123"/>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075" name="Google Shape;1075;p123"/>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076" name="Google Shape;1076;p123"/>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077" name="Google Shape;1077;p123"/>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078" name="Google Shape;1078;p123"/>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079" name="Google Shape;1079;p123"/>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A1A1A"/>
              </a:buClr>
              <a:buSzPts val="2000"/>
              <a:buFont typeface="Rubik"/>
              <a:buAutoNum type="arabicPeriod"/>
            </a:pPr>
            <a:r>
              <a:rPr lang="es" sz="2000">
                <a:solidFill>
                  <a:srgbClr val="1A1A1A"/>
                </a:solidFill>
                <a:latin typeface="Rubik"/>
                <a:ea typeface="Rubik"/>
                <a:cs typeface="Rubik"/>
                <a:sym typeface="Rubik"/>
              </a:rPr>
              <a:t>Encontrar un buen modelo</a:t>
            </a:r>
            <a:endParaRPr sz="2000">
              <a:solidFill>
                <a:srgbClr val="1A1A1A"/>
              </a:solidFill>
              <a:latin typeface="Rubik"/>
              <a:ea typeface="Rubik"/>
              <a:cs typeface="Rubik"/>
              <a:sym typeface="Rubik"/>
            </a:endParaRPr>
          </a:p>
          <a:p>
            <a:pPr indent="-355600" lvl="0" marL="457200" rtl="0" algn="l">
              <a:spcBef>
                <a:spcPts val="1000"/>
              </a:spcBef>
              <a:spcAft>
                <a:spcPts val="1000"/>
              </a:spcAft>
              <a:buClr>
                <a:srgbClr val="D9D9D9"/>
              </a:buClr>
              <a:buSzPts val="2000"/>
              <a:buFont typeface="Rubik Light"/>
              <a:buAutoNum type="arabicPeriod"/>
            </a:pPr>
            <a:r>
              <a:rPr lang="es" sz="2000">
                <a:solidFill>
                  <a:srgbClr val="D9D9D9"/>
                </a:solidFill>
                <a:latin typeface="Rubik Light"/>
                <a:ea typeface="Rubik Light"/>
                <a:cs typeface="Rubik Light"/>
                <a:sym typeface="Rubik Light"/>
              </a:rPr>
              <a:t>Ajustar los hiperparámetros del modelo</a:t>
            </a:r>
            <a:endParaRPr sz="2000">
              <a:solidFill>
                <a:srgbClr val="D9D9D9"/>
              </a:solidFill>
              <a:latin typeface="Rubik Light"/>
              <a:ea typeface="Rubik Light"/>
              <a:cs typeface="Rubik Light"/>
              <a:sym typeface="Rubik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24"/>
          <p:cNvSpPr/>
          <p:nvPr/>
        </p:nvSpPr>
        <p:spPr>
          <a:xfrm>
            <a:off x="1101175" y="2295100"/>
            <a:ext cx="3166200" cy="229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086" name="Google Shape;1086;p124"/>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7 · Desarrollar un modelo mejor y ajustar sus parámetros</a:t>
            </a:r>
            <a:endParaRPr sz="2000">
              <a:solidFill>
                <a:srgbClr val="E1446D"/>
              </a:solidFill>
              <a:latin typeface="Rubik"/>
              <a:ea typeface="Rubik"/>
              <a:cs typeface="Rubik"/>
              <a:sym typeface="Rubik"/>
            </a:endParaRPr>
          </a:p>
        </p:txBody>
      </p:sp>
      <p:sp>
        <p:nvSpPr>
          <p:cNvPr id="1087" name="Google Shape;1087;p124"/>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88" name="Google Shape;1088;p124"/>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89" name="Google Shape;1089;p124"/>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90" name="Google Shape;1090;p124"/>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91" name="Google Shape;1091;p124"/>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92" name="Google Shape;1092;p124"/>
          <p:cNvSpPr/>
          <p:nvPr/>
        </p:nvSpPr>
        <p:spPr>
          <a:xfrm>
            <a:off x="5441695"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93" name="Google Shape;1093;p124"/>
          <p:cNvSpPr/>
          <p:nvPr/>
        </p:nvSpPr>
        <p:spPr>
          <a:xfrm>
            <a:off x="5957994"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094" name="Google Shape;1094;p124"/>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095" name="Google Shape;1095;p124"/>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096" name="Google Shape;1096;p124"/>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097" name="Google Shape;1097;p124"/>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098" name="Google Shape;1098;p124"/>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099" name="Google Shape;1099;p124"/>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100" name="Google Shape;1100;p124"/>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101" name="Google Shape;1101;p124"/>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D9D9D9"/>
              </a:buClr>
              <a:buSzPts val="2000"/>
              <a:buFont typeface="Rubik"/>
              <a:buAutoNum type="arabicPeriod"/>
            </a:pPr>
            <a:r>
              <a:rPr lang="es" sz="2000">
                <a:solidFill>
                  <a:srgbClr val="D9D9D9"/>
                </a:solidFill>
                <a:latin typeface="Rubik"/>
                <a:ea typeface="Rubik"/>
                <a:cs typeface="Rubik"/>
                <a:sym typeface="Rubik"/>
              </a:rPr>
              <a:t>Encontrar un buen modelo</a:t>
            </a:r>
            <a:endParaRPr sz="2000">
              <a:solidFill>
                <a:srgbClr val="D9D9D9"/>
              </a:solidFill>
              <a:latin typeface="Rubik"/>
              <a:ea typeface="Rubik"/>
              <a:cs typeface="Rubik"/>
              <a:sym typeface="Rubik"/>
            </a:endParaRPr>
          </a:p>
          <a:p>
            <a:pPr indent="-355600" lvl="0" marL="457200" rtl="0" algn="l">
              <a:spcBef>
                <a:spcPts val="1000"/>
              </a:spcBef>
              <a:spcAft>
                <a:spcPts val="1000"/>
              </a:spcAft>
              <a:buClr>
                <a:srgbClr val="434343"/>
              </a:buClr>
              <a:buSzPts val="2000"/>
              <a:buFont typeface="Rubik"/>
              <a:buAutoNum type="arabicPeriod"/>
            </a:pPr>
            <a:r>
              <a:rPr lang="es" sz="2000">
                <a:solidFill>
                  <a:srgbClr val="434343"/>
                </a:solidFill>
                <a:latin typeface="Rubik"/>
                <a:ea typeface="Rubik"/>
                <a:cs typeface="Rubik"/>
                <a:sym typeface="Rubik"/>
              </a:rPr>
              <a:t>Ajustar los hiperparámetros del modelo</a:t>
            </a:r>
            <a:endParaRPr sz="2000">
              <a:solidFill>
                <a:srgbClr val="434343"/>
              </a:solidFill>
              <a:latin typeface="Rubik"/>
              <a:ea typeface="Rubik"/>
              <a:cs typeface="Rubik"/>
              <a:sym typeface="Rubik"/>
            </a:endParaRPr>
          </a:p>
        </p:txBody>
      </p:sp>
      <p:sp>
        <p:nvSpPr>
          <p:cNvPr id="1102" name="Google Shape;1102;p124"/>
          <p:cNvSpPr/>
          <p:nvPr/>
        </p:nvSpPr>
        <p:spPr>
          <a:xfrm>
            <a:off x="1254486" y="2465700"/>
            <a:ext cx="28596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s" u="none" cap="none" strike="noStrike">
                <a:solidFill>
                  <a:srgbClr val="FFFFFF"/>
                </a:solidFill>
                <a:latin typeface="Rubik"/>
                <a:ea typeface="Rubik"/>
                <a:cs typeface="Rubik"/>
                <a:sym typeface="Rubik"/>
              </a:rPr>
              <a:t>Un algoritmo de Machine Learning tiene dos tipos de parámetros, el primer tipo son los parámetros que se aprenden a través de la fase de aprendizaje, y el segundo tipo son los hiperparámetros que transferimos al modelos de machine Learning.</a:t>
            </a:r>
            <a:endParaRPr i="0" u="none" cap="none" strike="noStrike">
              <a:solidFill>
                <a:srgbClr val="FFFFFF"/>
              </a:solidFill>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25"/>
          <p:cNvSpPr/>
          <p:nvPr/>
        </p:nvSpPr>
        <p:spPr>
          <a:xfrm>
            <a:off x="1101175" y="2295100"/>
            <a:ext cx="3166200" cy="229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109" name="Google Shape;1109;p125"/>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7 · Desarrollar un modelo mejor y ajustar sus parámetros</a:t>
            </a:r>
            <a:endParaRPr sz="2000">
              <a:solidFill>
                <a:srgbClr val="E1446D"/>
              </a:solidFill>
              <a:latin typeface="Rubik"/>
              <a:ea typeface="Rubik"/>
              <a:cs typeface="Rubik"/>
              <a:sym typeface="Rubik"/>
            </a:endParaRPr>
          </a:p>
        </p:txBody>
      </p:sp>
      <p:sp>
        <p:nvSpPr>
          <p:cNvPr id="1110" name="Google Shape;1110;p125"/>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1" name="Google Shape;1111;p125"/>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2" name="Google Shape;1112;p125"/>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3" name="Google Shape;1113;p125"/>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4" name="Google Shape;1114;p125"/>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5" name="Google Shape;1115;p125"/>
          <p:cNvSpPr/>
          <p:nvPr/>
        </p:nvSpPr>
        <p:spPr>
          <a:xfrm>
            <a:off x="5441695"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6" name="Google Shape;1116;p125"/>
          <p:cNvSpPr/>
          <p:nvPr/>
        </p:nvSpPr>
        <p:spPr>
          <a:xfrm>
            <a:off x="5957994"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17" name="Google Shape;1117;p125"/>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118" name="Google Shape;1118;p125"/>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119" name="Google Shape;1119;p125"/>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120" name="Google Shape;1120;p125"/>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121" name="Google Shape;1121;p125"/>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122" name="Google Shape;1122;p125"/>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123" name="Google Shape;1123;p125"/>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124" name="Google Shape;1124;p125"/>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D9D9D9"/>
              </a:buClr>
              <a:buSzPts val="2000"/>
              <a:buFont typeface="Rubik"/>
              <a:buAutoNum type="arabicPeriod"/>
            </a:pPr>
            <a:r>
              <a:rPr lang="es" sz="2000">
                <a:solidFill>
                  <a:srgbClr val="D9D9D9"/>
                </a:solidFill>
                <a:latin typeface="Rubik"/>
                <a:ea typeface="Rubik"/>
                <a:cs typeface="Rubik"/>
                <a:sym typeface="Rubik"/>
              </a:rPr>
              <a:t>Encontrar un buen modelo</a:t>
            </a:r>
            <a:endParaRPr sz="2000">
              <a:solidFill>
                <a:srgbClr val="D9D9D9"/>
              </a:solidFill>
              <a:latin typeface="Rubik"/>
              <a:ea typeface="Rubik"/>
              <a:cs typeface="Rubik"/>
              <a:sym typeface="Rubik"/>
            </a:endParaRPr>
          </a:p>
          <a:p>
            <a:pPr indent="-355600" lvl="0" marL="457200" rtl="0" algn="l">
              <a:spcBef>
                <a:spcPts val="1000"/>
              </a:spcBef>
              <a:spcAft>
                <a:spcPts val="1000"/>
              </a:spcAft>
              <a:buClr>
                <a:srgbClr val="434343"/>
              </a:buClr>
              <a:buSzPts val="2000"/>
              <a:buFont typeface="Rubik"/>
              <a:buAutoNum type="arabicPeriod"/>
            </a:pPr>
            <a:r>
              <a:rPr lang="es" sz="2000">
                <a:solidFill>
                  <a:srgbClr val="434343"/>
                </a:solidFill>
                <a:latin typeface="Rubik"/>
                <a:ea typeface="Rubik"/>
                <a:cs typeface="Rubik"/>
                <a:sym typeface="Rubik"/>
              </a:rPr>
              <a:t>Ajustar los hiperparámetros del modelo</a:t>
            </a:r>
            <a:endParaRPr sz="2000">
              <a:solidFill>
                <a:srgbClr val="434343"/>
              </a:solidFill>
              <a:latin typeface="Rubik"/>
              <a:ea typeface="Rubik"/>
              <a:cs typeface="Rubik"/>
              <a:sym typeface="Rubik"/>
            </a:endParaRPr>
          </a:p>
        </p:txBody>
      </p:sp>
      <p:sp>
        <p:nvSpPr>
          <p:cNvPr id="1125" name="Google Shape;1125;p125"/>
          <p:cNvSpPr/>
          <p:nvPr/>
        </p:nvSpPr>
        <p:spPr>
          <a:xfrm>
            <a:off x="1254486" y="2465700"/>
            <a:ext cx="28596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s" u="none" cap="none" strike="noStrike">
                <a:solidFill>
                  <a:srgbClr val="FFFFFF"/>
                </a:solidFill>
                <a:latin typeface="Rubik"/>
                <a:ea typeface="Rubik"/>
                <a:cs typeface="Rubik"/>
                <a:sym typeface="Rubik"/>
              </a:rPr>
              <a:t>Un algoritmo de Machine Learning tiene dos tipos de parámetros, el primer tipo son los parámetros que se aprenden a través de la fase de aprendizaje, y el segundo tipo son los hiperparámetros que transferimos al modelos de machine Learning.</a:t>
            </a:r>
            <a:endParaRPr i="0" u="none" cap="none" strike="noStrike">
              <a:solidFill>
                <a:srgbClr val="FFFFFF"/>
              </a:solidFill>
              <a:latin typeface="Rubik"/>
              <a:ea typeface="Rubik"/>
              <a:cs typeface="Rubik"/>
              <a:sym typeface="Rubik"/>
            </a:endParaRPr>
          </a:p>
        </p:txBody>
      </p:sp>
      <p:sp>
        <p:nvSpPr>
          <p:cNvPr id="1126" name="Google Shape;1126;p125"/>
          <p:cNvSpPr/>
          <p:nvPr/>
        </p:nvSpPr>
        <p:spPr>
          <a:xfrm>
            <a:off x="4876625" y="2295100"/>
            <a:ext cx="3166200" cy="229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25"/>
          <p:cNvSpPr/>
          <p:nvPr/>
        </p:nvSpPr>
        <p:spPr>
          <a:xfrm>
            <a:off x="5029936" y="2465700"/>
            <a:ext cx="28596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
                <a:solidFill>
                  <a:srgbClr val="FFFFFF"/>
                </a:solidFill>
                <a:latin typeface="Rubik"/>
                <a:ea typeface="Rubik"/>
                <a:cs typeface="Rubik"/>
                <a:sym typeface="Rubik"/>
              </a:rPr>
              <a:t>Una vez identificado el modelo que usaremos, el siguiente paso es ajustar sus hiperparámetros para obtener el mayor poder predictivo posible. La forma más común de encontrar la mejor combinación de hiperparámetros se llama “Grid Search Cross Validation”.</a:t>
            </a:r>
            <a:endParaRPr i="0" u="none" cap="none" strike="noStrike">
              <a:solidFill>
                <a:srgbClr val="FFFFFF"/>
              </a:solidFill>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latin typeface="Rubik"/>
                <a:ea typeface="Rubik"/>
                <a:cs typeface="Rubik"/>
                <a:sym typeface="Rubik"/>
              </a:rPr>
              <a:t>‹#›</a:t>
            </a:fld>
            <a:endParaRPr sz="1100">
              <a:latin typeface="Rubik"/>
              <a:ea typeface="Rubik"/>
              <a:cs typeface="Rubik"/>
              <a:sym typeface="Rubik"/>
            </a:endParaRPr>
          </a:p>
        </p:txBody>
      </p:sp>
      <p:sp>
        <p:nvSpPr>
          <p:cNvPr id="1133" name="Google Shape;1133;p126"/>
          <p:cNvSpPr txBox="1"/>
          <p:nvPr/>
        </p:nvSpPr>
        <p:spPr>
          <a:xfrm>
            <a:off x="632250" y="563400"/>
            <a:ext cx="8247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000">
                <a:solidFill>
                  <a:srgbClr val="E1446D"/>
                </a:solidFill>
                <a:latin typeface="Rubik"/>
                <a:ea typeface="Rubik"/>
                <a:cs typeface="Rubik"/>
                <a:sym typeface="Rubik"/>
              </a:rPr>
              <a:t>7 · Desarrollar un modelo mejor y ajustar sus parámetros</a:t>
            </a:r>
            <a:endParaRPr sz="2000">
              <a:solidFill>
                <a:srgbClr val="E1446D"/>
              </a:solidFill>
              <a:latin typeface="Rubik"/>
              <a:ea typeface="Rubik"/>
              <a:cs typeface="Rubik"/>
              <a:sym typeface="Rubik"/>
            </a:endParaRPr>
          </a:p>
        </p:txBody>
      </p:sp>
      <p:sp>
        <p:nvSpPr>
          <p:cNvPr id="1134" name="Google Shape;1134;p126"/>
          <p:cNvSpPr/>
          <p:nvPr/>
        </p:nvSpPr>
        <p:spPr>
          <a:xfrm>
            <a:off x="2860200"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35" name="Google Shape;1135;p126"/>
          <p:cNvSpPr/>
          <p:nvPr/>
        </p:nvSpPr>
        <p:spPr>
          <a:xfrm>
            <a:off x="3376499"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36" name="Google Shape;1136;p126"/>
          <p:cNvSpPr/>
          <p:nvPr/>
        </p:nvSpPr>
        <p:spPr>
          <a:xfrm>
            <a:off x="3892798"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37" name="Google Shape;1137;p126"/>
          <p:cNvSpPr/>
          <p:nvPr/>
        </p:nvSpPr>
        <p:spPr>
          <a:xfrm>
            <a:off x="4409097" y="53200"/>
            <a:ext cx="325800" cy="3066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38" name="Google Shape;1138;p126"/>
          <p:cNvSpPr/>
          <p:nvPr/>
        </p:nvSpPr>
        <p:spPr>
          <a:xfrm>
            <a:off x="4925396"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39" name="Google Shape;1139;p126"/>
          <p:cNvSpPr/>
          <p:nvPr/>
        </p:nvSpPr>
        <p:spPr>
          <a:xfrm>
            <a:off x="5441695" y="53200"/>
            <a:ext cx="325800" cy="306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40" name="Google Shape;1140;p126"/>
          <p:cNvSpPr/>
          <p:nvPr/>
        </p:nvSpPr>
        <p:spPr>
          <a:xfrm>
            <a:off x="5957994" y="53200"/>
            <a:ext cx="325800" cy="306600"/>
          </a:xfrm>
          <a:prstGeom prst="ellipse">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ubik"/>
              <a:ea typeface="Rubik"/>
              <a:cs typeface="Rubik"/>
              <a:sym typeface="Rubik"/>
            </a:endParaRPr>
          </a:p>
        </p:txBody>
      </p:sp>
      <p:sp>
        <p:nvSpPr>
          <p:cNvPr id="1141" name="Google Shape;1141;p126"/>
          <p:cNvSpPr txBox="1"/>
          <p:nvPr/>
        </p:nvSpPr>
        <p:spPr>
          <a:xfrm>
            <a:off x="29011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1</a:t>
            </a:r>
            <a:endParaRPr sz="1200">
              <a:solidFill>
                <a:srgbClr val="FFFFFF"/>
              </a:solidFill>
              <a:latin typeface="Rubik"/>
              <a:ea typeface="Rubik"/>
              <a:cs typeface="Rubik"/>
              <a:sym typeface="Rubik"/>
            </a:endParaRPr>
          </a:p>
        </p:txBody>
      </p:sp>
      <p:sp>
        <p:nvSpPr>
          <p:cNvPr id="1142" name="Google Shape;1142;p126"/>
          <p:cNvSpPr txBox="1"/>
          <p:nvPr/>
        </p:nvSpPr>
        <p:spPr>
          <a:xfrm>
            <a:off x="34174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2</a:t>
            </a:r>
            <a:endParaRPr sz="1200">
              <a:solidFill>
                <a:srgbClr val="FFFFFF"/>
              </a:solidFill>
              <a:latin typeface="Rubik"/>
              <a:ea typeface="Rubik"/>
              <a:cs typeface="Rubik"/>
              <a:sym typeface="Rubik"/>
            </a:endParaRPr>
          </a:p>
        </p:txBody>
      </p:sp>
      <p:sp>
        <p:nvSpPr>
          <p:cNvPr id="1143" name="Google Shape;1143;p126"/>
          <p:cNvSpPr txBox="1"/>
          <p:nvPr/>
        </p:nvSpPr>
        <p:spPr>
          <a:xfrm>
            <a:off x="39337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3</a:t>
            </a:r>
            <a:endParaRPr sz="1200">
              <a:solidFill>
                <a:srgbClr val="FFFFFF"/>
              </a:solidFill>
              <a:latin typeface="Rubik"/>
              <a:ea typeface="Rubik"/>
              <a:cs typeface="Rubik"/>
              <a:sym typeface="Rubik"/>
            </a:endParaRPr>
          </a:p>
        </p:txBody>
      </p:sp>
      <p:sp>
        <p:nvSpPr>
          <p:cNvPr id="1144" name="Google Shape;1144;p126"/>
          <p:cNvSpPr txBox="1"/>
          <p:nvPr/>
        </p:nvSpPr>
        <p:spPr>
          <a:xfrm>
            <a:off x="44500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4</a:t>
            </a:r>
            <a:endParaRPr sz="1200">
              <a:solidFill>
                <a:srgbClr val="FFFFFF"/>
              </a:solidFill>
              <a:latin typeface="Rubik"/>
              <a:ea typeface="Rubik"/>
              <a:cs typeface="Rubik"/>
              <a:sym typeface="Rubik"/>
            </a:endParaRPr>
          </a:p>
        </p:txBody>
      </p:sp>
      <p:sp>
        <p:nvSpPr>
          <p:cNvPr id="1145" name="Google Shape;1145;p126"/>
          <p:cNvSpPr txBox="1"/>
          <p:nvPr/>
        </p:nvSpPr>
        <p:spPr>
          <a:xfrm>
            <a:off x="49663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5</a:t>
            </a:r>
            <a:endParaRPr sz="1200">
              <a:solidFill>
                <a:srgbClr val="FFFFFF"/>
              </a:solidFill>
              <a:latin typeface="Rubik"/>
              <a:ea typeface="Rubik"/>
              <a:cs typeface="Rubik"/>
              <a:sym typeface="Rubik"/>
            </a:endParaRPr>
          </a:p>
        </p:txBody>
      </p:sp>
      <p:sp>
        <p:nvSpPr>
          <p:cNvPr id="1146" name="Google Shape;1146;p126"/>
          <p:cNvSpPr txBox="1"/>
          <p:nvPr/>
        </p:nvSpPr>
        <p:spPr>
          <a:xfrm>
            <a:off x="54826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6</a:t>
            </a:r>
            <a:endParaRPr sz="1200">
              <a:solidFill>
                <a:srgbClr val="FFFFFF"/>
              </a:solidFill>
              <a:latin typeface="Rubik"/>
              <a:ea typeface="Rubik"/>
              <a:cs typeface="Rubik"/>
              <a:sym typeface="Rubik"/>
            </a:endParaRPr>
          </a:p>
        </p:txBody>
      </p:sp>
      <p:sp>
        <p:nvSpPr>
          <p:cNvPr id="1147" name="Google Shape;1147;p126"/>
          <p:cNvSpPr txBox="1"/>
          <p:nvPr/>
        </p:nvSpPr>
        <p:spPr>
          <a:xfrm>
            <a:off x="5998950" y="53200"/>
            <a:ext cx="243900" cy="3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7</a:t>
            </a:r>
            <a:endParaRPr sz="1200">
              <a:solidFill>
                <a:srgbClr val="FFFFFF"/>
              </a:solidFill>
              <a:latin typeface="Rubik"/>
              <a:ea typeface="Rubik"/>
              <a:cs typeface="Rubik"/>
              <a:sym typeface="Rubik"/>
            </a:endParaRPr>
          </a:p>
        </p:txBody>
      </p:sp>
      <p:sp>
        <p:nvSpPr>
          <p:cNvPr id="1148" name="Google Shape;1148;p126"/>
          <p:cNvSpPr txBox="1"/>
          <p:nvPr/>
        </p:nvSpPr>
        <p:spPr>
          <a:xfrm>
            <a:off x="988750" y="1133450"/>
            <a:ext cx="5682000" cy="11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D9D9D9"/>
              </a:buClr>
              <a:buSzPts val="2000"/>
              <a:buFont typeface="Rubik"/>
              <a:buAutoNum type="arabicPeriod"/>
            </a:pPr>
            <a:r>
              <a:rPr lang="es" sz="2000">
                <a:solidFill>
                  <a:srgbClr val="D9D9D9"/>
                </a:solidFill>
                <a:latin typeface="Rubik"/>
                <a:ea typeface="Rubik"/>
                <a:cs typeface="Rubik"/>
                <a:sym typeface="Rubik"/>
              </a:rPr>
              <a:t>Encontrar un buen modelo</a:t>
            </a:r>
            <a:endParaRPr sz="2000">
              <a:solidFill>
                <a:srgbClr val="D9D9D9"/>
              </a:solidFill>
              <a:latin typeface="Rubik"/>
              <a:ea typeface="Rubik"/>
              <a:cs typeface="Rubik"/>
              <a:sym typeface="Rubik"/>
            </a:endParaRPr>
          </a:p>
          <a:p>
            <a:pPr indent="-355600" lvl="0" marL="457200" rtl="0" algn="l">
              <a:spcBef>
                <a:spcPts val="1000"/>
              </a:spcBef>
              <a:spcAft>
                <a:spcPts val="1000"/>
              </a:spcAft>
              <a:buClr>
                <a:srgbClr val="434343"/>
              </a:buClr>
              <a:buSzPts val="2000"/>
              <a:buFont typeface="Rubik"/>
              <a:buAutoNum type="arabicPeriod"/>
            </a:pPr>
            <a:r>
              <a:rPr lang="es" sz="2000">
                <a:solidFill>
                  <a:srgbClr val="434343"/>
                </a:solidFill>
                <a:latin typeface="Rubik"/>
                <a:ea typeface="Rubik"/>
                <a:cs typeface="Rubik"/>
                <a:sym typeface="Rubik"/>
              </a:rPr>
              <a:t>Ajustar los hiperparámetros del modelo</a:t>
            </a:r>
            <a:endParaRPr sz="2000">
              <a:solidFill>
                <a:srgbClr val="434343"/>
              </a:solidFill>
              <a:latin typeface="Rubik"/>
              <a:ea typeface="Rubik"/>
              <a:cs typeface="Rubik"/>
              <a:sym typeface="Rubik"/>
            </a:endParaRPr>
          </a:p>
        </p:txBody>
      </p:sp>
      <p:sp>
        <p:nvSpPr>
          <p:cNvPr id="1149" name="Google Shape;1149;p126"/>
          <p:cNvSpPr txBox="1"/>
          <p:nvPr/>
        </p:nvSpPr>
        <p:spPr>
          <a:xfrm>
            <a:off x="1847625" y="2072375"/>
            <a:ext cx="6625800" cy="112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1A1A1A"/>
                </a:solidFill>
                <a:latin typeface="Rubik Light"/>
                <a:ea typeface="Rubik Light"/>
                <a:cs typeface="Rubik Light"/>
                <a:sym typeface="Rubik Light"/>
              </a:rPr>
              <a:t>El proceso sería el siguiente:</a:t>
            </a:r>
            <a:endParaRPr>
              <a:solidFill>
                <a:srgbClr val="1A1A1A"/>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1A1A1A"/>
              </a:buClr>
              <a:buSzPts val="1400"/>
              <a:buFont typeface="Rubik Light"/>
              <a:buAutoNum type="alphaUcPeriod"/>
            </a:pPr>
            <a:r>
              <a:rPr lang="es">
                <a:solidFill>
                  <a:srgbClr val="1A1A1A"/>
                </a:solidFill>
                <a:latin typeface="Rubik Light"/>
                <a:ea typeface="Rubik Light"/>
                <a:cs typeface="Rubik Light"/>
                <a:sym typeface="Rubik Light"/>
              </a:rPr>
              <a:t>Establecer la matriz de parámetros que evaluaremos. Haremos esto creando un diccionario de todos los parámetros y su conjunto correspondientes de valores que deseamos para las pruebas de mejor rendimiento.</a:t>
            </a:r>
            <a:endParaRPr>
              <a:solidFill>
                <a:srgbClr val="1A1A1A"/>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1A1A1A"/>
              </a:buClr>
              <a:buSzPts val="1400"/>
              <a:buFont typeface="Rubik Light"/>
              <a:buAutoNum type="alphaUcPeriod"/>
            </a:pPr>
            <a:r>
              <a:rPr lang="es">
                <a:solidFill>
                  <a:srgbClr val="1A1A1A"/>
                </a:solidFill>
                <a:latin typeface="Rubik Light"/>
                <a:ea typeface="Rubik Light"/>
                <a:cs typeface="Rubik Light"/>
                <a:sym typeface="Rubik Light"/>
              </a:rPr>
              <a:t>Establecer el número de subdivisiones de datos, el estado aleatorio y un método de puntuación.</a:t>
            </a:r>
            <a:endParaRPr>
              <a:solidFill>
                <a:srgbClr val="1A1A1A"/>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1A1A1A"/>
              </a:buClr>
              <a:buSzPts val="1400"/>
              <a:buFont typeface="Rubik Light"/>
              <a:buAutoNum type="alphaUcPeriod"/>
            </a:pPr>
            <a:r>
              <a:rPr lang="es">
                <a:solidFill>
                  <a:srgbClr val="1A1A1A"/>
                </a:solidFill>
                <a:latin typeface="Rubik Light"/>
                <a:ea typeface="Rubik Light"/>
                <a:cs typeface="Rubik Light"/>
                <a:sym typeface="Rubik Light"/>
              </a:rPr>
              <a:t>Construir un objeto “K-Fold”con el número de subdivisiones seleccionado.</a:t>
            </a:r>
            <a:endParaRPr>
              <a:solidFill>
                <a:srgbClr val="1A1A1A"/>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1A1A1A"/>
              </a:buClr>
              <a:buSzPts val="1400"/>
              <a:buFont typeface="Rubik Light"/>
              <a:buAutoNum type="alphaUcPeriod"/>
            </a:pPr>
            <a:r>
              <a:rPr lang="es">
                <a:solidFill>
                  <a:srgbClr val="1A1A1A"/>
                </a:solidFill>
                <a:latin typeface="Rubik Light"/>
                <a:ea typeface="Rubik Light"/>
                <a:cs typeface="Rubik Light"/>
                <a:sym typeface="Rubik Light"/>
              </a:rPr>
              <a:t>Construir un objeto de búsqueda de cuadrícula con el modelo seleccionado y ajustarlo.</a:t>
            </a:r>
            <a:endParaRPr>
              <a:solidFill>
                <a:srgbClr val="1A1A1A"/>
              </a:solidFill>
              <a:latin typeface="Rubik Light"/>
              <a:ea typeface="Rubik Light"/>
              <a:cs typeface="Rubik Light"/>
              <a:sym typeface="Rubik Light"/>
            </a:endParaRPr>
          </a:p>
        </p:txBody>
      </p:sp>
      <p:cxnSp>
        <p:nvCxnSpPr>
          <p:cNvPr id="1150" name="Google Shape;1150;p126"/>
          <p:cNvCxnSpPr/>
          <p:nvPr/>
        </p:nvCxnSpPr>
        <p:spPr>
          <a:xfrm>
            <a:off x="1707425" y="2125675"/>
            <a:ext cx="0" cy="27360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2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¿Recuerdan la clasificación de Aprendizaje supervisado?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61" name="Google Shape;1161;p128"/>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 </a:t>
            </a:r>
            <a:r>
              <a:rPr b="1" lang="es" sz="2400">
                <a:solidFill>
                  <a:srgbClr val="009BDE"/>
                </a:solidFill>
                <a:latin typeface="Rubik"/>
                <a:ea typeface="Rubik"/>
                <a:cs typeface="Rubik"/>
                <a:sym typeface="Rubik"/>
              </a:rPr>
              <a:t>Clasificación</a:t>
            </a:r>
            <a:endParaRPr sz="2400">
              <a:solidFill>
                <a:srgbClr val="009BDE"/>
              </a:solidFill>
              <a:latin typeface="Rubik"/>
              <a:ea typeface="Rubik"/>
              <a:cs typeface="Rubik"/>
              <a:sym typeface="Rubik"/>
            </a:endParaRPr>
          </a:p>
        </p:txBody>
      </p:sp>
      <p:sp>
        <p:nvSpPr>
          <p:cNvPr id="1162" name="Google Shape;1162;p128"/>
          <p:cNvSpPr txBox="1"/>
          <p:nvPr/>
        </p:nvSpPr>
        <p:spPr>
          <a:xfrm>
            <a:off x="823475" y="1727925"/>
            <a:ext cx="3317400"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200">
                <a:solidFill>
                  <a:srgbClr val="434343"/>
                </a:solidFill>
                <a:latin typeface="Rubik"/>
                <a:ea typeface="Rubik"/>
                <a:cs typeface="Rubik"/>
                <a:sym typeface="Rubik"/>
              </a:rPr>
              <a:t>- Árboles de decisión</a:t>
            </a:r>
            <a:r>
              <a:rPr lang="es" sz="1200">
                <a:solidFill>
                  <a:srgbClr val="434343"/>
                </a:solidFill>
                <a:latin typeface="Rubik"/>
                <a:ea typeface="Rubik"/>
                <a:cs typeface="Rubik"/>
                <a:sym typeface="Rubik"/>
              </a:rPr>
              <a:t> (Hiperparámetros: profundidad, criterio de entrenamiento, etc.)</a:t>
            </a:r>
            <a:endParaRPr sz="1200">
              <a:solidFill>
                <a:srgbClr val="434343"/>
              </a:solidFill>
              <a:latin typeface="Rubik"/>
              <a:ea typeface="Rubik"/>
              <a:cs typeface="Rubik"/>
              <a:sym typeface="Rubik"/>
            </a:endParaRPr>
          </a:p>
          <a:p>
            <a:pPr indent="0" lvl="0" marL="0" rtl="0" algn="l">
              <a:spcBef>
                <a:spcPts val="1000"/>
              </a:spcBef>
              <a:spcAft>
                <a:spcPts val="0"/>
              </a:spcAft>
              <a:buNone/>
            </a:pPr>
            <a:r>
              <a:rPr b="1" lang="es" sz="1200">
                <a:solidFill>
                  <a:srgbClr val="434343"/>
                </a:solidFill>
                <a:latin typeface="Rubik"/>
                <a:ea typeface="Rubik"/>
                <a:cs typeface="Rubik"/>
                <a:sym typeface="Rubik"/>
              </a:rPr>
              <a:t>- KNN </a:t>
            </a:r>
            <a:r>
              <a:rPr lang="es" sz="1200">
                <a:solidFill>
                  <a:srgbClr val="434343"/>
                </a:solidFill>
                <a:latin typeface="Rubik"/>
                <a:ea typeface="Rubik"/>
                <a:cs typeface="Rubik"/>
                <a:sym typeface="Rubik"/>
              </a:rPr>
              <a:t>(Hiperparámetros: cantidad de vecinos, distancia, etc.)</a:t>
            </a:r>
            <a:endParaRPr i="1" sz="12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1" sz="1200" u="sng">
              <a:solidFill>
                <a:srgbClr val="434343"/>
              </a:solidFill>
              <a:latin typeface="Rubik"/>
              <a:ea typeface="Rubik"/>
              <a:cs typeface="Rubik"/>
              <a:sym typeface="Rubik"/>
            </a:endParaRPr>
          </a:p>
        </p:txBody>
      </p:sp>
      <p:sp>
        <p:nvSpPr>
          <p:cNvPr id="1163" name="Google Shape;1163;p128"/>
          <p:cNvSpPr txBox="1"/>
          <p:nvPr/>
        </p:nvSpPr>
        <p:spPr>
          <a:xfrm>
            <a:off x="5285725" y="4512250"/>
            <a:ext cx="3360300" cy="23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aseline="30000" lang="es" sz="1000">
                <a:solidFill>
                  <a:srgbClr val="999999"/>
                </a:solidFill>
                <a:latin typeface="Rubik"/>
                <a:ea typeface="Rubik"/>
                <a:cs typeface="Rubik"/>
                <a:sym typeface="Rubik"/>
              </a:rPr>
              <a:t>1 </a:t>
            </a:r>
            <a:r>
              <a:rPr lang="es" sz="1000">
                <a:solidFill>
                  <a:srgbClr val="999999"/>
                </a:solidFill>
                <a:latin typeface="Rubik"/>
                <a:ea typeface="Rubik"/>
                <a:cs typeface="Rubik"/>
                <a:sym typeface="Rubik"/>
              </a:rPr>
              <a:t>Bueno, técnicamente no son métricas</a:t>
            </a:r>
            <a:endParaRPr sz="1000">
              <a:solidFill>
                <a:srgbClr val="999999"/>
              </a:solidFill>
              <a:latin typeface="Rubik"/>
              <a:ea typeface="Rubik"/>
              <a:cs typeface="Rubik"/>
              <a:sym typeface="Rubik"/>
            </a:endParaRPr>
          </a:p>
        </p:txBody>
      </p:sp>
      <p:sp>
        <p:nvSpPr>
          <p:cNvPr id="1164" name="Google Shape;1164;p128"/>
          <p:cNvSpPr txBox="1"/>
          <p:nvPr/>
        </p:nvSpPr>
        <p:spPr>
          <a:xfrm>
            <a:off x="823475" y="1280225"/>
            <a:ext cx="222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009BDE"/>
                </a:solidFill>
                <a:latin typeface="Rubik"/>
                <a:ea typeface="Rubik"/>
                <a:cs typeface="Rubik"/>
                <a:sym typeface="Rubik"/>
              </a:rPr>
              <a:t>Modelos</a:t>
            </a:r>
            <a:endParaRPr b="1">
              <a:solidFill>
                <a:srgbClr val="009BDE"/>
              </a:solidFill>
              <a:latin typeface="Rubik"/>
              <a:ea typeface="Rubik"/>
              <a:cs typeface="Rubik"/>
              <a:sym typeface="Rubik"/>
            </a:endParaRPr>
          </a:p>
        </p:txBody>
      </p:sp>
      <p:sp>
        <p:nvSpPr>
          <p:cNvPr id="1165" name="Google Shape;1165;p128"/>
          <p:cNvSpPr txBox="1"/>
          <p:nvPr/>
        </p:nvSpPr>
        <p:spPr>
          <a:xfrm>
            <a:off x="5318725" y="1280225"/>
            <a:ext cx="222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009BDE"/>
                </a:solidFill>
                <a:latin typeface="Rubik"/>
                <a:ea typeface="Rubik"/>
                <a:cs typeface="Rubik"/>
                <a:sym typeface="Rubik"/>
              </a:rPr>
              <a:t>Métricas de evaluación</a:t>
            </a:r>
            <a:endParaRPr b="1">
              <a:solidFill>
                <a:srgbClr val="009BDE"/>
              </a:solidFill>
              <a:latin typeface="Rubik"/>
              <a:ea typeface="Rubik"/>
              <a:cs typeface="Rubik"/>
              <a:sym typeface="Rubik"/>
            </a:endParaRPr>
          </a:p>
        </p:txBody>
      </p:sp>
      <p:cxnSp>
        <p:nvCxnSpPr>
          <p:cNvPr id="1166" name="Google Shape;1166;p128"/>
          <p:cNvCxnSpPr/>
          <p:nvPr/>
        </p:nvCxnSpPr>
        <p:spPr>
          <a:xfrm>
            <a:off x="871425" y="1685050"/>
            <a:ext cx="3294300" cy="0"/>
          </a:xfrm>
          <a:prstGeom prst="straightConnector1">
            <a:avLst/>
          </a:prstGeom>
          <a:noFill/>
          <a:ln cap="flat" cmpd="sng" w="19050">
            <a:solidFill>
              <a:srgbClr val="009BDE"/>
            </a:solidFill>
            <a:prstDash val="solid"/>
            <a:round/>
            <a:headEnd len="med" w="med" type="none"/>
            <a:tailEnd len="med" w="med" type="none"/>
          </a:ln>
        </p:spPr>
      </p:cxnSp>
      <p:cxnSp>
        <p:nvCxnSpPr>
          <p:cNvPr id="1167" name="Google Shape;1167;p128"/>
          <p:cNvCxnSpPr/>
          <p:nvPr/>
        </p:nvCxnSpPr>
        <p:spPr>
          <a:xfrm>
            <a:off x="5318725" y="1685050"/>
            <a:ext cx="3294300" cy="0"/>
          </a:xfrm>
          <a:prstGeom prst="straightConnector1">
            <a:avLst/>
          </a:prstGeom>
          <a:noFill/>
          <a:ln cap="flat" cmpd="sng" w="19050">
            <a:solidFill>
              <a:srgbClr val="009BDE"/>
            </a:solidFill>
            <a:prstDash val="solid"/>
            <a:round/>
            <a:headEnd len="med" w="med" type="none"/>
            <a:tailEnd len="med" w="med" type="none"/>
          </a:ln>
        </p:spPr>
      </p:cxnSp>
      <p:sp>
        <p:nvSpPr>
          <p:cNvPr id="1168" name="Google Shape;1168;p128"/>
          <p:cNvSpPr txBox="1"/>
          <p:nvPr/>
        </p:nvSpPr>
        <p:spPr>
          <a:xfrm>
            <a:off x="5318725" y="1727925"/>
            <a:ext cx="3317400"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434343"/>
                </a:solidFill>
                <a:latin typeface="Rubik"/>
                <a:ea typeface="Rubik"/>
                <a:cs typeface="Rubik"/>
                <a:sym typeface="Rubik"/>
              </a:rPr>
              <a:t>- Exactitud</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 Matriz de Confusión</a:t>
            </a:r>
            <a:r>
              <a:rPr baseline="30000" lang="es" sz="1200">
                <a:solidFill>
                  <a:srgbClr val="434343"/>
                </a:solidFill>
                <a:latin typeface="Rubik"/>
                <a:ea typeface="Rubik"/>
                <a:cs typeface="Rubik"/>
                <a:sym typeface="Rubik"/>
              </a:rPr>
              <a:t>1</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lang="es" sz="1200">
                <a:solidFill>
                  <a:srgbClr val="434343"/>
                </a:solidFill>
                <a:latin typeface="Rubik"/>
                <a:ea typeface="Rubik"/>
                <a:cs typeface="Rubik"/>
                <a:sym typeface="Rubik"/>
              </a:rPr>
              <a:t>- Precisión/Exhaustividad</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lang="es" sz="1200">
                <a:solidFill>
                  <a:srgbClr val="434343"/>
                </a:solidFill>
                <a:latin typeface="Rubik"/>
                <a:ea typeface="Rubik"/>
                <a:cs typeface="Rubik"/>
                <a:sym typeface="Rubik"/>
              </a:rPr>
              <a:t>- F-Score</a:t>
            </a:r>
            <a:endParaRPr sz="1200">
              <a:solidFill>
                <a:srgbClr val="434343"/>
              </a:solidFill>
              <a:latin typeface="Rubik"/>
              <a:ea typeface="Rubik"/>
              <a:cs typeface="Rubik"/>
              <a:sym typeface="Rubik"/>
            </a:endParaRPr>
          </a:p>
          <a:p>
            <a:pPr indent="0" lvl="0" marL="0" rtl="0" algn="l">
              <a:spcBef>
                <a:spcPts val="1000"/>
              </a:spcBef>
              <a:spcAft>
                <a:spcPts val="0"/>
              </a:spcAft>
              <a:buNone/>
            </a:pPr>
            <a:r>
              <a:rPr lang="es" sz="1200">
                <a:solidFill>
                  <a:srgbClr val="434343"/>
                </a:solidFill>
                <a:latin typeface="Rubik"/>
                <a:ea typeface="Rubik"/>
                <a:cs typeface="Rubik"/>
                <a:sym typeface="Rubik"/>
              </a:rPr>
              <a:t>- Curva ROC</a:t>
            </a:r>
            <a:r>
              <a:rPr baseline="30000" lang="es" sz="1200">
                <a:solidFill>
                  <a:srgbClr val="434343"/>
                </a:solidFill>
                <a:latin typeface="Rubik"/>
                <a:ea typeface="Rubik"/>
                <a:cs typeface="Rubik"/>
                <a:sym typeface="Rubik"/>
              </a:rPr>
              <a:t>1</a:t>
            </a:r>
            <a:r>
              <a:rPr lang="es" sz="1200">
                <a:solidFill>
                  <a:srgbClr val="434343"/>
                </a:solidFill>
                <a:latin typeface="Rubik"/>
                <a:ea typeface="Rubik"/>
                <a:cs typeface="Rubik"/>
                <a:sym typeface="Rubik"/>
              </a:rPr>
              <a:t> / AUC</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t/>
            </a:r>
            <a:endParaRPr baseline="30000" sz="1200">
              <a:solidFill>
                <a:srgbClr val="434343"/>
              </a:solidFill>
              <a:latin typeface="Rubik"/>
              <a:ea typeface="Rubik"/>
              <a:cs typeface="Rubik"/>
              <a:sym typeface="Rubik"/>
            </a:endParaRPr>
          </a:p>
          <a:p>
            <a:pPr indent="0" lvl="0" marL="0" rtl="0" algn="l">
              <a:spcBef>
                <a:spcPts val="1000"/>
              </a:spcBef>
              <a:spcAft>
                <a:spcPts val="0"/>
              </a:spcAft>
              <a:buNone/>
            </a:pPr>
            <a:r>
              <a:t/>
            </a:r>
            <a:endParaRPr b="1" sz="1200">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1" sz="1200" u="sng">
              <a:solidFill>
                <a:srgbClr val="434343"/>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74" name="Google Shape;1174;p129"/>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 </a:t>
            </a:r>
            <a:r>
              <a:rPr b="1" lang="es" sz="2400">
                <a:solidFill>
                  <a:srgbClr val="009BDE"/>
                </a:solidFill>
                <a:latin typeface="Rubik"/>
                <a:ea typeface="Rubik"/>
                <a:cs typeface="Rubik"/>
                <a:sym typeface="Rubik"/>
              </a:rPr>
              <a:t>Regresión</a:t>
            </a:r>
            <a:endParaRPr sz="2400">
              <a:solidFill>
                <a:srgbClr val="009BDE"/>
              </a:solidFill>
              <a:latin typeface="Rubik"/>
              <a:ea typeface="Rubik"/>
              <a:cs typeface="Rubik"/>
              <a:sym typeface="Rubik"/>
            </a:endParaRPr>
          </a:p>
        </p:txBody>
      </p:sp>
      <p:sp>
        <p:nvSpPr>
          <p:cNvPr id="1175" name="Google Shape;1175;p129"/>
          <p:cNvSpPr txBox="1"/>
          <p:nvPr/>
        </p:nvSpPr>
        <p:spPr>
          <a:xfrm>
            <a:off x="823475" y="1727925"/>
            <a:ext cx="3317400"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200">
                <a:solidFill>
                  <a:srgbClr val="434343"/>
                </a:solidFill>
                <a:latin typeface="Rubik"/>
                <a:ea typeface="Rubik"/>
                <a:cs typeface="Rubik"/>
                <a:sym typeface="Rubik"/>
              </a:rPr>
              <a:t>- Regresión lineal</a:t>
            </a:r>
            <a:r>
              <a:rPr lang="es" sz="1200">
                <a:solidFill>
                  <a:srgbClr val="434343"/>
                </a:solidFill>
                <a:latin typeface="Rubik"/>
                <a:ea typeface="Rubik"/>
                <a:cs typeface="Rubik"/>
                <a:sym typeface="Rubik"/>
              </a:rPr>
              <a:t> (¿Hiperparámetros?)</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b="1" lang="es" sz="1200">
                <a:solidFill>
                  <a:srgbClr val="434343"/>
                </a:solidFill>
                <a:latin typeface="Rubik"/>
                <a:ea typeface="Rubik"/>
                <a:cs typeface="Rubik"/>
                <a:sym typeface="Rubik"/>
              </a:rPr>
              <a:t>-  Árboles de decisión</a:t>
            </a:r>
            <a:r>
              <a:rPr lang="es" sz="1200">
                <a:solidFill>
                  <a:srgbClr val="434343"/>
                </a:solidFill>
                <a:latin typeface="Rubik"/>
                <a:ea typeface="Rubik"/>
                <a:cs typeface="Rubik"/>
                <a:sym typeface="Rubik"/>
              </a:rPr>
              <a:t> (Hiperparámetros: profundidad, etc.)</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b="1" lang="es" sz="1200">
                <a:solidFill>
                  <a:srgbClr val="434343"/>
                </a:solidFill>
                <a:latin typeface="Rubik"/>
                <a:ea typeface="Rubik"/>
                <a:cs typeface="Rubik"/>
                <a:sym typeface="Rubik"/>
              </a:rPr>
              <a:t>- KNN</a:t>
            </a:r>
            <a:r>
              <a:rPr lang="es" sz="1200">
                <a:solidFill>
                  <a:srgbClr val="434343"/>
                </a:solidFill>
                <a:latin typeface="Rubik"/>
                <a:ea typeface="Rubik"/>
                <a:cs typeface="Rubik"/>
                <a:sym typeface="Rubik"/>
              </a:rPr>
              <a:t> (Hiperparámetros: cantidad de vecinos, distancia, etc.)</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200"/>
              <a:buFont typeface="Arial"/>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1" sz="1200" u="sng">
              <a:solidFill>
                <a:srgbClr val="434343"/>
              </a:solidFill>
              <a:latin typeface="Rubik"/>
              <a:ea typeface="Rubik"/>
              <a:cs typeface="Rubik"/>
              <a:sym typeface="Rubik"/>
            </a:endParaRPr>
          </a:p>
        </p:txBody>
      </p:sp>
      <p:sp>
        <p:nvSpPr>
          <p:cNvPr id="1176" name="Google Shape;1176;p129"/>
          <p:cNvSpPr txBox="1"/>
          <p:nvPr/>
        </p:nvSpPr>
        <p:spPr>
          <a:xfrm>
            <a:off x="823475" y="1280225"/>
            <a:ext cx="222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009BDE"/>
                </a:solidFill>
                <a:latin typeface="Rubik"/>
                <a:ea typeface="Rubik"/>
                <a:cs typeface="Rubik"/>
                <a:sym typeface="Rubik"/>
              </a:rPr>
              <a:t>Modelos</a:t>
            </a:r>
            <a:endParaRPr b="1">
              <a:solidFill>
                <a:srgbClr val="009BDE"/>
              </a:solidFill>
              <a:latin typeface="Rubik"/>
              <a:ea typeface="Rubik"/>
              <a:cs typeface="Rubik"/>
              <a:sym typeface="Rubik"/>
            </a:endParaRPr>
          </a:p>
        </p:txBody>
      </p:sp>
      <p:sp>
        <p:nvSpPr>
          <p:cNvPr id="1177" name="Google Shape;1177;p129"/>
          <p:cNvSpPr txBox="1"/>
          <p:nvPr/>
        </p:nvSpPr>
        <p:spPr>
          <a:xfrm>
            <a:off x="5318725" y="1280225"/>
            <a:ext cx="222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009BDE"/>
                </a:solidFill>
                <a:latin typeface="Rubik"/>
                <a:ea typeface="Rubik"/>
                <a:cs typeface="Rubik"/>
                <a:sym typeface="Rubik"/>
              </a:rPr>
              <a:t>Métricas de evaluación</a:t>
            </a:r>
            <a:endParaRPr b="1">
              <a:solidFill>
                <a:srgbClr val="009BDE"/>
              </a:solidFill>
              <a:latin typeface="Rubik"/>
              <a:ea typeface="Rubik"/>
              <a:cs typeface="Rubik"/>
              <a:sym typeface="Rubik"/>
            </a:endParaRPr>
          </a:p>
        </p:txBody>
      </p:sp>
      <p:cxnSp>
        <p:nvCxnSpPr>
          <p:cNvPr id="1178" name="Google Shape;1178;p129"/>
          <p:cNvCxnSpPr/>
          <p:nvPr/>
        </p:nvCxnSpPr>
        <p:spPr>
          <a:xfrm>
            <a:off x="871425" y="1685050"/>
            <a:ext cx="3294300" cy="0"/>
          </a:xfrm>
          <a:prstGeom prst="straightConnector1">
            <a:avLst/>
          </a:prstGeom>
          <a:noFill/>
          <a:ln cap="flat" cmpd="sng" w="19050">
            <a:solidFill>
              <a:srgbClr val="009BDE"/>
            </a:solidFill>
            <a:prstDash val="solid"/>
            <a:round/>
            <a:headEnd len="med" w="med" type="none"/>
            <a:tailEnd len="med" w="med" type="none"/>
          </a:ln>
        </p:spPr>
      </p:cxnSp>
      <p:cxnSp>
        <p:nvCxnSpPr>
          <p:cNvPr id="1179" name="Google Shape;1179;p129"/>
          <p:cNvCxnSpPr/>
          <p:nvPr/>
        </p:nvCxnSpPr>
        <p:spPr>
          <a:xfrm>
            <a:off x="5318725" y="1685050"/>
            <a:ext cx="3294300" cy="0"/>
          </a:xfrm>
          <a:prstGeom prst="straightConnector1">
            <a:avLst/>
          </a:prstGeom>
          <a:noFill/>
          <a:ln cap="flat" cmpd="sng" w="19050">
            <a:solidFill>
              <a:srgbClr val="009BDE"/>
            </a:solidFill>
            <a:prstDash val="solid"/>
            <a:round/>
            <a:headEnd len="med" w="med" type="none"/>
            <a:tailEnd len="med" w="med" type="none"/>
          </a:ln>
        </p:spPr>
      </p:cxnSp>
      <p:sp>
        <p:nvSpPr>
          <p:cNvPr id="1180" name="Google Shape;1180;p129"/>
          <p:cNvSpPr txBox="1"/>
          <p:nvPr/>
        </p:nvSpPr>
        <p:spPr>
          <a:xfrm>
            <a:off x="5318725" y="1727925"/>
            <a:ext cx="3317400"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434343"/>
                </a:solidFill>
                <a:latin typeface="Rubik"/>
                <a:ea typeface="Rubik"/>
                <a:cs typeface="Rubik"/>
                <a:sym typeface="Rubik"/>
              </a:rPr>
              <a:t>- MAE</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lang="es" sz="1200">
                <a:solidFill>
                  <a:srgbClr val="434343"/>
                </a:solidFill>
                <a:latin typeface="Rubik"/>
                <a:ea typeface="Rubik"/>
                <a:cs typeface="Rubik"/>
                <a:sym typeface="Rubik"/>
              </a:rPr>
              <a:t>- MSE/RMSE</a:t>
            </a:r>
            <a:endParaRPr sz="12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sz="12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1" sz="1200" u="sng">
              <a:solidFill>
                <a:srgbClr val="434343"/>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86" name="Google Shape;1186;p130"/>
          <p:cNvSpPr txBox="1"/>
          <p:nvPr/>
        </p:nvSpPr>
        <p:spPr>
          <a:xfrm>
            <a:off x="571077" y="285800"/>
            <a:ext cx="7879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2400">
                <a:solidFill>
                  <a:srgbClr val="434343"/>
                </a:solidFill>
                <a:latin typeface="Rubik"/>
                <a:ea typeface="Rubik"/>
                <a:cs typeface="Rubik"/>
                <a:sym typeface="Rubik"/>
              </a:rPr>
              <a:t>Aprendizaje supervisado</a:t>
            </a:r>
            <a:endParaRPr sz="2400">
              <a:solidFill>
                <a:srgbClr val="009BDE"/>
              </a:solidFill>
              <a:latin typeface="Rubik"/>
              <a:ea typeface="Rubik"/>
              <a:cs typeface="Rubik"/>
              <a:sym typeface="Rubik"/>
            </a:endParaRPr>
          </a:p>
        </p:txBody>
      </p:sp>
      <p:sp>
        <p:nvSpPr>
          <p:cNvPr id="1187" name="Google Shape;1187;p130"/>
          <p:cNvSpPr txBox="1"/>
          <p:nvPr/>
        </p:nvSpPr>
        <p:spPr>
          <a:xfrm>
            <a:off x="1001275" y="1248150"/>
            <a:ext cx="7715400" cy="28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Durante las siguientes clases vamos a ver modelos a</a:t>
            </a:r>
            <a:r>
              <a:rPr lang="es">
                <a:latin typeface="Rubik"/>
                <a:ea typeface="Rubik"/>
                <a:cs typeface="Rubik"/>
                <a:sym typeface="Rubik"/>
              </a:rPr>
              <a:t>vanzados</a:t>
            </a:r>
            <a:r>
              <a:rPr lang="es">
                <a:latin typeface="Rubik"/>
                <a:ea typeface="Rubik"/>
                <a:cs typeface="Rubik"/>
                <a:sym typeface="Rubik"/>
              </a:rPr>
              <a:t>:</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Support Vector Machine (SVM)</a:t>
            </a:r>
            <a:endParaRPr>
              <a:latin typeface="Rubik"/>
              <a:ea typeface="Rubik"/>
              <a:cs typeface="Rubik"/>
              <a:sym typeface="Rubik"/>
            </a:endParaRPr>
          </a:p>
          <a:p>
            <a:pPr indent="0" lvl="0" marL="457200" rtl="0" algn="l">
              <a:spcBef>
                <a:spcPts val="0"/>
              </a:spcBef>
              <a:spcAft>
                <a:spcPts val="0"/>
              </a:spcAft>
              <a:buNone/>
            </a:pPr>
            <a:r>
              <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Modelos de Ensamble: Random Forest, Adaboost, XGBoost</a:t>
            </a:r>
            <a:endParaRPr>
              <a:latin typeface="Rubik"/>
              <a:ea typeface="Rubik"/>
              <a:cs typeface="Rubik"/>
              <a:sym typeface="Rubik"/>
            </a:endParaRPr>
          </a:p>
          <a:p>
            <a:pPr indent="0" lvl="0" marL="457200" rtl="0" algn="l">
              <a:spcBef>
                <a:spcPts val="0"/>
              </a:spcBef>
              <a:spcAft>
                <a:spcPts val="0"/>
              </a:spcAft>
              <a:buNone/>
            </a:pPr>
            <a:r>
              <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Redes Neuronales</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193" name="Google Shape;1193;p131"/>
          <p:cNvSpPr txBox="1"/>
          <p:nvPr>
            <p:ph type="title"/>
          </p:nvPr>
        </p:nvSpPr>
        <p:spPr>
          <a:xfrm>
            <a:off x="727650" y="571500"/>
            <a:ext cx="78087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HAGAMOS UN RESUMEN DEL PROCESO...</a:t>
            </a:r>
            <a:endParaRPr/>
          </a:p>
        </p:txBody>
      </p:sp>
      <p:sp>
        <p:nvSpPr>
          <p:cNvPr id="1194" name="Google Shape;1194;p131"/>
          <p:cNvSpPr txBox="1"/>
          <p:nvPr/>
        </p:nvSpPr>
        <p:spPr>
          <a:xfrm>
            <a:off x="727650" y="1444950"/>
            <a:ext cx="7971900" cy="112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Definir el problema</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Obtener los datos</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Elegir una medida o indicador de éxito</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Establecer un protocolo de evaluación</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Preparar los datos (Gestionar datos perdidos, Manejar datos categóricos, Escalar características, Seleccionar características relevantes, Dividir en “subsets”)</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Desarrollar un modelo base</a:t>
            </a:r>
            <a:endParaRPr sz="1600">
              <a:solidFill>
                <a:srgbClr val="1A1A1A"/>
              </a:solidFill>
              <a:latin typeface="Rubik Light"/>
              <a:ea typeface="Rubik Light"/>
              <a:cs typeface="Rubik Light"/>
              <a:sym typeface="Rubik Light"/>
            </a:endParaRPr>
          </a:p>
          <a:p>
            <a:pPr indent="-330200" lvl="0" marL="457200" rtl="0" algn="l">
              <a:spcBef>
                <a:spcPts val="1000"/>
              </a:spcBef>
              <a:spcAft>
                <a:spcPts val="1000"/>
              </a:spcAft>
              <a:buClr>
                <a:srgbClr val="1A1A1A"/>
              </a:buClr>
              <a:buSzPts val="1600"/>
              <a:buFont typeface="Rubik Light"/>
              <a:buAutoNum type="arabicPeriod"/>
            </a:pPr>
            <a:r>
              <a:rPr lang="es" sz="1600">
                <a:solidFill>
                  <a:srgbClr val="1A1A1A"/>
                </a:solidFill>
                <a:latin typeface="Rubik Light"/>
                <a:ea typeface="Rubik Light"/>
                <a:cs typeface="Rubik Light"/>
                <a:sym typeface="Rubik Light"/>
              </a:rPr>
              <a:t>Desarrollar un modelo mejor y ajustar sus parámetros</a:t>
            </a:r>
            <a:endParaRPr sz="1600">
              <a:solidFill>
                <a:srgbClr val="1A1A1A"/>
              </a:solidFill>
              <a:latin typeface="Rubik Light"/>
              <a:ea typeface="Rubik Light"/>
              <a:cs typeface="Rubik Light"/>
              <a:sym typeface="Rubik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92" name="Shape 392"/>
        <p:cNvGrpSpPr/>
        <p:nvPr/>
      </p:nvGrpSpPr>
      <p:grpSpPr>
        <a:xfrm>
          <a:off x="0" y="0"/>
          <a:ext cx="0" cy="0"/>
          <a:chOff x="0" y="0"/>
          <a:chExt cx="0" cy="0"/>
        </a:xfrm>
      </p:grpSpPr>
      <p:sp>
        <p:nvSpPr>
          <p:cNvPr id="393" name="Google Shape;393;p87"/>
          <p:cNvSpPr txBox="1"/>
          <p:nvPr>
            <p:ph idx="4294967295"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solidFill>
                  <a:srgbClr val="FFFFFF"/>
                </a:solidFill>
              </a:rPr>
              <a:t>Proyecto 2: </a:t>
            </a:r>
            <a:r>
              <a:rPr b="0" lang="es" sz="3800">
                <a:solidFill>
                  <a:srgbClr val="FFFFFF"/>
                </a:solidFill>
                <a:latin typeface="Rubik Light"/>
                <a:ea typeface="Rubik Light"/>
                <a:cs typeface="Rubik Light"/>
                <a:sym typeface="Rubik Light"/>
              </a:rPr>
              <a:t>Entrega 0</a:t>
            </a:r>
            <a:r>
              <a:rPr lang="es" sz="3800">
                <a:solidFill>
                  <a:srgbClr val="FFFFFF"/>
                </a:solidFill>
                <a:latin typeface="Rubik Light"/>
                <a:ea typeface="Rubik Light"/>
                <a:cs typeface="Rubik Light"/>
                <a:sym typeface="Rubik Light"/>
              </a:rPr>
              <a:t>4</a:t>
            </a:r>
            <a:endParaRPr b="0" sz="3800">
              <a:solidFill>
                <a:srgbClr val="FFFFFF"/>
              </a:solidFill>
              <a:latin typeface="Rubik Light"/>
              <a:ea typeface="Rubik Light"/>
              <a:cs typeface="Rubik Light"/>
              <a:sym typeface="Rubik Light"/>
            </a:endParaRPr>
          </a:p>
        </p:txBody>
      </p:sp>
      <p:pic>
        <p:nvPicPr>
          <p:cNvPr id="394" name="Google Shape;394;p87"/>
          <p:cNvPicPr preferRelativeResize="0"/>
          <p:nvPr/>
        </p:nvPicPr>
        <p:blipFill rotWithShape="1">
          <a:blip r:embed="rId3">
            <a:alphaModFix/>
          </a:blip>
          <a:srcRect b="0" l="3806" r="3815" t="0"/>
          <a:stretch/>
        </p:blipFill>
        <p:spPr>
          <a:xfrm>
            <a:off x="5870725" y="2259875"/>
            <a:ext cx="2502000" cy="2486400"/>
          </a:xfrm>
          <a:prstGeom prst="ellipse">
            <a:avLst/>
          </a:prstGeom>
          <a:noFill/>
          <a:ln cap="flat" cmpd="sng" w="19050">
            <a:solidFill>
              <a:srgbClr val="FFFFFF"/>
            </a:solidFill>
            <a:prstDash val="solid"/>
            <a:round/>
            <a:headEnd len="sm" w="sm" type="none"/>
            <a:tailEnd len="sm" w="sm" type="none"/>
          </a:ln>
        </p:spPr>
      </p:pic>
      <p:pic>
        <p:nvPicPr>
          <p:cNvPr id="395" name="Google Shape;395;p87"/>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32"/>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1200" name="Google Shape;1200;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1201" name="Google Shape;1201;p132"/>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Terminar la Entrega 04</a:t>
            </a:r>
            <a:endParaRPr sz="1800">
              <a:solidFill>
                <a:schemeClr val="dk2"/>
              </a:solidFill>
              <a:latin typeface="Rubik"/>
              <a:ea typeface="Rubik"/>
              <a:cs typeface="Rubik"/>
              <a:sym typeface="Rubik"/>
            </a:endParaRPr>
          </a:p>
          <a:p>
            <a:pPr indent="-342900" lvl="0" marL="457200" rtl="0" algn="l">
              <a:spcBef>
                <a:spcPts val="200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Ver los videos de la plataforma “Clasificación Avanzada”</a:t>
            </a:r>
            <a:endParaRPr sz="1800">
              <a:solidFill>
                <a:schemeClr val="dk2"/>
              </a:solidFill>
              <a:latin typeface="Rubik"/>
              <a:ea typeface="Rubik"/>
              <a:cs typeface="Rubik"/>
              <a:sym typeface="Rubik"/>
            </a:endParaRPr>
          </a:p>
          <a:p>
            <a:pPr indent="-342900" lvl="0" marL="457200" rtl="0" algn="l">
              <a:spcBef>
                <a:spcPts val="2000"/>
              </a:spcBef>
              <a:spcAft>
                <a:spcPts val="2000"/>
              </a:spcAft>
              <a:buClr>
                <a:srgbClr val="1A1A1A"/>
              </a:buClr>
              <a:buSzPts val="1800"/>
              <a:buFont typeface="Rubik"/>
              <a:buAutoNum type="arabicPeriod"/>
            </a:pPr>
            <a:r>
              <a:rPr lang="es" sz="1800">
                <a:solidFill>
                  <a:schemeClr val="dk2"/>
                </a:solidFill>
                <a:latin typeface="Rubik"/>
                <a:ea typeface="Rubik"/>
                <a:cs typeface="Rubik"/>
                <a:sym typeface="Rubik"/>
              </a:rPr>
              <a:t>Completar Notebooks atrasados</a:t>
            </a:r>
            <a:endParaRPr sz="1800">
              <a:solidFill>
                <a:srgbClr val="1A1A1A"/>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88"/>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 2: Modelado</a:t>
            </a:r>
            <a:endParaRPr/>
          </a:p>
        </p:txBody>
      </p:sp>
      <p:sp>
        <p:nvSpPr>
          <p:cNvPr id="401" name="Google Shape;401;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02" name="Google Shape;402;p88"/>
          <p:cNvPicPr preferRelativeResize="0"/>
          <p:nvPr/>
        </p:nvPicPr>
        <p:blipFill>
          <a:blip r:embed="rId3">
            <a:alphaModFix/>
          </a:blip>
          <a:stretch>
            <a:fillRect/>
          </a:stretch>
        </p:blipFill>
        <p:spPr>
          <a:xfrm>
            <a:off x="938775" y="1510400"/>
            <a:ext cx="2905125" cy="291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D300"/>
        </a:solidFill>
      </p:bgPr>
    </p:bg>
    <p:spTree>
      <p:nvGrpSpPr>
        <p:cNvPr id="406" name="Shape 406"/>
        <p:cNvGrpSpPr/>
        <p:nvPr/>
      </p:nvGrpSpPr>
      <p:grpSpPr>
        <a:xfrm>
          <a:off x="0" y="0"/>
          <a:ext cx="0" cy="0"/>
          <a:chOff x="0" y="0"/>
          <a:chExt cx="0" cy="0"/>
        </a:xfrm>
      </p:grpSpPr>
      <p:pic>
        <p:nvPicPr>
          <p:cNvPr id="407" name="Google Shape;407;p89"/>
          <p:cNvPicPr preferRelativeResize="0"/>
          <p:nvPr/>
        </p:nvPicPr>
        <p:blipFill>
          <a:blip r:embed="rId3">
            <a:alphaModFix/>
          </a:blip>
          <a:stretch>
            <a:fillRect/>
          </a:stretch>
        </p:blipFill>
        <p:spPr>
          <a:xfrm>
            <a:off x="762000" y="3759644"/>
            <a:ext cx="490150" cy="620594"/>
          </a:xfrm>
          <a:prstGeom prst="rect">
            <a:avLst/>
          </a:prstGeom>
          <a:noFill/>
          <a:ln>
            <a:noFill/>
          </a:ln>
        </p:spPr>
      </p:pic>
      <p:sp>
        <p:nvSpPr>
          <p:cNvPr id="408" name="Google Shape;408;p89"/>
          <p:cNvSpPr txBox="1"/>
          <p:nvPr>
            <p:ph idx="4294967295" type="title"/>
          </p:nvPr>
        </p:nvSpPr>
        <p:spPr>
          <a:xfrm>
            <a:off x="729450" y="838200"/>
            <a:ext cx="52254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430098"/>
                </a:solidFill>
                <a:latin typeface="Rubik"/>
                <a:ea typeface="Rubik"/>
                <a:cs typeface="Rubik"/>
                <a:sym typeface="Rubik"/>
              </a:rPr>
              <a:t>Actividad:</a:t>
            </a:r>
            <a:endParaRPr b="1" sz="3800">
              <a:solidFill>
                <a:srgbClr val="430098"/>
              </a:solidFill>
              <a:latin typeface="Rubik"/>
              <a:ea typeface="Rubik"/>
              <a:cs typeface="Rubik"/>
              <a:sym typeface="Rubik"/>
            </a:endParaRPr>
          </a:p>
          <a:p>
            <a:pPr indent="0" lvl="0" marL="0" rtl="0" algn="l">
              <a:spcBef>
                <a:spcPts val="0"/>
              </a:spcBef>
              <a:spcAft>
                <a:spcPts val="0"/>
              </a:spcAft>
              <a:buNone/>
            </a:pPr>
            <a:r>
              <a:rPr b="1" lang="es" sz="3800">
                <a:solidFill>
                  <a:srgbClr val="430098"/>
                </a:solidFill>
                <a:latin typeface="Rubik"/>
                <a:ea typeface="Rubik"/>
                <a:cs typeface="Rubik"/>
                <a:sym typeface="Rubik"/>
              </a:rPr>
              <a:t>Dudas comunitarias</a:t>
            </a:r>
            <a:endParaRPr b="1" sz="3800">
              <a:solidFill>
                <a:srgbClr val="430098"/>
              </a:solidFill>
              <a:latin typeface="Rubik"/>
              <a:ea typeface="Rubik"/>
              <a:cs typeface="Rubik"/>
              <a:sym typeface="Rubik"/>
            </a:endParaRPr>
          </a:p>
        </p:txBody>
      </p:sp>
      <p:sp>
        <p:nvSpPr>
          <p:cNvPr id="409" name="Google Shape;409;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0" name="Google Shape;410;p89"/>
          <p:cNvPicPr preferRelativeResize="0"/>
          <p:nvPr/>
        </p:nvPicPr>
        <p:blipFill rotWithShape="1">
          <a:blip r:embed="rId4">
            <a:alphaModFix/>
          </a:blip>
          <a:srcRect b="17115" l="0" r="0" t="0"/>
          <a:stretch/>
        </p:blipFill>
        <p:spPr>
          <a:xfrm>
            <a:off x="6513700" y="2481275"/>
            <a:ext cx="1905024" cy="26622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9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Flujo Data Science + Machine Learning</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000"/>
              <a:t>Las siguientes diapositivas fueron hechas por Mariela Bisso</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